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7"/>
  </p:notesMasterIdLst>
  <p:handoutMasterIdLst>
    <p:handoutMasterId r:id="rId28"/>
  </p:handoutMasterIdLst>
  <p:sldIdLst>
    <p:sldId id="287" r:id="rId6"/>
    <p:sldId id="260" r:id="rId7"/>
    <p:sldId id="261" r:id="rId8"/>
    <p:sldId id="263" r:id="rId9"/>
    <p:sldId id="262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3" r:id="rId24"/>
    <p:sldId id="284" r:id="rId25"/>
    <p:sldId id="285" r:id="rId26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612"/>
    <a:srgbClr val="00549E"/>
    <a:srgbClr val="00AE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76" autoAdjust="0"/>
  </p:normalViewPr>
  <p:slideViewPr>
    <p:cSldViewPr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-3432" y="-114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B98B67-6E30-4EFA-AC2F-313DFDB67863}" type="datetimeFigureOut">
              <a:rPr lang="en-GB" smtClean="0"/>
              <a:pPr/>
              <a:t>31/01/2017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1F89B-20EA-4B99-AA9E-BB769EF79F2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879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B29CC2-24AC-4FAF-9DAE-1D9D8A862478}" type="datetimeFigureOut">
              <a:rPr lang="en-US" smtClean="0"/>
              <a:pPr/>
              <a:t>1/31/2017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71655E-367F-4A6F-89F3-00059ED392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683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This is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Nirinasoa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. She is 8 years 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old and lives 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 a village in Madagascar, an island off the east coast of Africa. Here she is helping on her family’s farm.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71655E-367F-4A6F-89F3-00059ED392C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7737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She carries the heavy bucket back through the </a:t>
            </a:r>
            <a:r>
              <a:rPr lang="en-GB" dirty="0" smtClean="0"/>
              <a:t>woods…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71655E-367F-4A6F-89F3-00059ED392C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133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Up a </a:t>
            </a:r>
            <a:r>
              <a:rPr lang="en-GB" dirty="0" smtClean="0"/>
              <a:t>steep</a:t>
            </a:r>
            <a:r>
              <a:rPr lang="en-GB" baseline="0" dirty="0" smtClean="0"/>
              <a:t> hill</a:t>
            </a:r>
            <a:r>
              <a:rPr lang="en-GB" dirty="0" smtClean="0"/>
              <a:t>…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71655E-367F-4A6F-89F3-00059ED392C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0870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Through the cattle field…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71655E-367F-4A6F-89F3-00059ED392C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506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Along the dusty road…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71655E-367F-4A6F-89F3-00059ED392C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9688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And</a:t>
            </a:r>
            <a:r>
              <a:rPr lang="en-GB" baseline="0" dirty="0" smtClean="0"/>
              <a:t> b</a:t>
            </a:r>
            <a:r>
              <a:rPr lang="en-GB" dirty="0" smtClean="0"/>
              <a:t>ack </a:t>
            </a:r>
            <a:r>
              <a:rPr lang="en-GB" dirty="0"/>
              <a:t>home to her village.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71655E-367F-4A6F-89F3-00059ED392C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4720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Nirinasoa drinks a cup of the dirty water. How could this harm her?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71655E-367F-4A6F-89F3-00059ED392C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05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And then she heads out again to walk to school. She will walk to get water twice more during the day.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71655E-367F-4A6F-89F3-00059ED392C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3761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Ask the pupils these questions to </a:t>
            </a:r>
            <a:r>
              <a:rPr lang="en-GB" dirty="0" smtClean="0"/>
              <a:t>prompt a discussion. </a:t>
            </a:r>
          </a:p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71655E-367F-4A6F-89F3-00059ED392C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8587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Ask the pupils what difference this will make to Nirinasoa’s life.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71655E-367F-4A6F-89F3-00059ED392C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6169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Madagascan</a:t>
            </a:r>
            <a:r>
              <a:rPr lang="en-GB" baseline="0" dirty="0"/>
              <a:t> village already has clean water. Soon, Nirinasoa’s will have it too.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71655E-367F-4A6F-89F3-00059ED392C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853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Nirinasoa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doesn’t have clean running water in her home. Instead she has to go on a long walk to collect it in a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bucket.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71655E-367F-4A6F-89F3-00059ED392C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7544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Ask pupils what they could do to raise money for WaterAid so it can continue</a:t>
            </a:r>
            <a:r>
              <a:rPr lang="en-GB" baseline="0" dirty="0"/>
              <a:t> helping people like Nirinasoa.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71655E-367F-4A6F-89F3-00059ED392C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38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She walks along a dusty road…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71655E-367F-4A6F-89F3-00059ED392C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132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Through </a:t>
            </a:r>
            <a:r>
              <a:rPr lang="en-GB" dirty="0"/>
              <a:t>a field of cattle</a:t>
            </a:r>
            <a:r>
              <a:rPr lang="en-GB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71655E-367F-4A6F-89F3-00059ED392C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635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Through wooded areas…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71655E-367F-4A6F-89F3-00059ED392C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042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Until she finally reaches the water.</a:t>
            </a:r>
            <a:r>
              <a:rPr lang="en-GB" baseline="0" dirty="0" smtClean="0"/>
              <a:t> How would you feel if this was the water you had to drink?</a:t>
            </a:r>
            <a:r>
              <a:rPr lang="en-GB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71655E-367F-4A6F-89F3-00059ED392C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396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Nirinasoa fills up her bucket with dirty water.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71655E-367F-4A6F-89F3-00059ED392C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127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bucket is very heavy.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71655E-367F-4A6F-89F3-00059ED392C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3110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Nirinasoa struggles to lift it onto her head. </a:t>
            </a:r>
            <a:r>
              <a:rPr lang="en-GB" dirty="0" smtClean="0"/>
              <a:t>How do you think</a:t>
            </a:r>
            <a:r>
              <a:rPr lang="en-GB" baseline="0" dirty="0" smtClean="0"/>
              <a:t> it would feel to carry a bucket like this?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71655E-367F-4A6F-89F3-00059ED392C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757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692696"/>
            <a:ext cx="8229600" cy="86409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400" baseline="0"/>
            </a:lvl1pPr>
          </a:lstStyle>
          <a:p>
            <a:r>
              <a:rPr lang="en-US" dirty="0"/>
              <a:t>Slide title (Arial 44pt, cyan)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556792"/>
            <a:ext cx="8229600" cy="4187497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Image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5733256"/>
            <a:ext cx="8280400" cy="50346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 dirty="0"/>
              <a:t>Photo caption and credit (Arial 12pt)</a:t>
            </a:r>
            <a:endParaRPr lang="en-GB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260350"/>
            <a:ext cx="6840537" cy="215900"/>
          </a:xfrm>
          <a:prstGeom prst="rect">
            <a:avLst/>
          </a:prstGeom>
        </p:spPr>
        <p:txBody>
          <a:bodyPr/>
          <a:lstStyle>
            <a:lvl1pPr>
              <a:defRPr sz="1200" b="1" baseline="0">
                <a:solidFill>
                  <a:srgbClr val="00AEEF"/>
                </a:solidFill>
              </a:defRPr>
            </a:lvl1pPr>
          </a:lstStyle>
          <a:p>
            <a:pPr lvl="0"/>
            <a:r>
              <a:rPr lang="en-US" dirty="0"/>
              <a:t>Presentation title (Arial 12pt bold, cyan)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462372" y="1557338"/>
            <a:ext cx="8219256" cy="44640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ts val="0"/>
              </a:spcBef>
              <a:buFont typeface="Arial" panose="020B0604020202020204" pitchFamily="34" charset="0"/>
              <a:buChar char="•"/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0"/>
              </a:spcBef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 dirty="0"/>
              <a:t>Main copy (Arial 28pt)</a:t>
            </a:r>
          </a:p>
          <a:p>
            <a:pPr lvl="1"/>
            <a:r>
              <a:rPr lang="en-US" dirty="0"/>
              <a:t>Second level (Arial 28pt)</a:t>
            </a:r>
          </a:p>
          <a:p>
            <a:pPr lvl="2"/>
            <a:r>
              <a:rPr lang="en-US" dirty="0"/>
              <a:t>Third level (Arial 24pt)</a:t>
            </a:r>
            <a:endParaRPr lang="en-GB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692696"/>
            <a:ext cx="8229600" cy="86409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400" baseline="0"/>
            </a:lvl1pPr>
          </a:lstStyle>
          <a:p>
            <a:r>
              <a:rPr lang="en-US" dirty="0"/>
              <a:t>Slide title (Arial 44pt, cyan)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60648"/>
            <a:ext cx="6696075" cy="215329"/>
          </a:xfrm>
          <a:prstGeom prst="rect">
            <a:avLst/>
          </a:prstGeom>
        </p:spPr>
        <p:txBody>
          <a:bodyPr/>
          <a:lstStyle>
            <a:lvl1pPr>
              <a:defRPr sz="1200" b="1" baseline="0">
                <a:solidFill>
                  <a:srgbClr val="00AEEF"/>
                </a:solidFill>
              </a:defRPr>
            </a:lvl1pPr>
          </a:lstStyle>
          <a:p>
            <a:pPr lvl="0"/>
            <a:r>
              <a:rPr lang="en-US" dirty="0"/>
              <a:t>Presentation title (Arial 12pt bold, cyan)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py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56792"/>
            <a:ext cx="4032448" cy="63976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0">
                <a:solidFill>
                  <a:srgbClr val="00AEE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Subtitle (Arial 24pt, cyan)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45025" y="1556792"/>
            <a:ext cx="4041775" cy="4176464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Image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692696"/>
            <a:ext cx="8229600" cy="86409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400" baseline="0"/>
            </a:lvl1pPr>
          </a:lstStyle>
          <a:p>
            <a:r>
              <a:rPr lang="en-US" dirty="0"/>
              <a:t>Slide title (Arial 44pt, cyan)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2204864"/>
            <a:ext cx="4032250" cy="4032448"/>
          </a:xfrm>
          <a:prstGeom prst="rect">
            <a:avLst/>
          </a:prstGeom>
        </p:spPr>
        <p:txBody>
          <a:bodyPr/>
          <a:lstStyle>
            <a:lvl1pPr>
              <a:defRPr sz="2000" baseline="0"/>
            </a:lvl1pPr>
            <a:lvl2pPr marL="742950" indent="-28575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 dirty="0"/>
              <a:t>Main copy (Arial 20pt)</a:t>
            </a:r>
          </a:p>
          <a:p>
            <a:pPr lvl="1"/>
            <a:r>
              <a:rPr lang="en-US" dirty="0"/>
              <a:t>Second level (Arial 20pt)</a:t>
            </a:r>
          </a:p>
          <a:p>
            <a:pPr lvl="2"/>
            <a:r>
              <a:rPr lang="en-US" dirty="0"/>
              <a:t>Third level (Arial 20pt)</a:t>
            </a:r>
            <a:endParaRPr lang="en-GB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644007" y="5733256"/>
            <a:ext cx="4032449" cy="50346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 dirty="0"/>
              <a:t>Photo caption and credit (Arial 12pt)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60647"/>
            <a:ext cx="6696075" cy="216025"/>
          </a:xfrm>
          <a:prstGeom prst="rect">
            <a:avLst/>
          </a:prstGeom>
        </p:spPr>
        <p:txBody>
          <a:bodyPr/>
          <a:lstStyle>
            <a:lvl1pPr>
              <a:defRPr sz="1200" b="1">
                <a:solidFill>
                  <a:srgbClr val="00AEEF"/>
                </a:solidFill>
              </a:defRPr>
            </a:lvl1pPr>
          </a:lstStyle>
          <a:p>
            <a:pPr lvl="0"/>
            <a:r>
              <a:rPr lang="en-US" dirty="0"/>
              <a:t>Presentation title (Arial 12pt bold, cyan)</a:t>
            </a:r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 contact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692696"/>
            <a:ext cx="8229600" cy="86409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400" baseline="0"/>
            </a:lvl1pPr>
          </a:lstStyle>
          <a:p>
            <a:r>
              <a:rPr lang="en-US" dirty="0"/>
              <a:t>Contact details title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2" hasCustomPrompt="1"/>
          </p:nvPr>
        </p:nvSpPr>
        <p:spPr>
          <a:xfrm>
            <a:off x="467543" y="5301208"/>
            <a:ext cx="8208913" cy="936104"/>
          </a:xfrm>
          <a:prstGeom prst="rect">
            <a:avLst/>
          </a:prstGeom>
        </p:spPr>
        <p:txBody>
          <a:bodyPr/>
          <a:lstStyle>
            <a:lvl1pPr marL="0" indent="0">
              <a:defRPr sz="3000" b="1" baseline="0">
                <a:solidFill>
                  <a:srgbClr val="00AEEF"/>
                </a:solidFill>
              </a:defRPr>
            </a:lvl1pPr>
          </a:lstStyle>
          <a:p>
            <a:pPr lvl="0"/>
            <a:r>
              <a:rPr lang="en-US" dirty="0"/>
              <a:t>www.wateraid.org (add extension as necessary) (Arial bold 30pt, cyan)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60350"/>
            <a:ext cx="6696075" cy="216322"/>
          </a:xfrm>
          <a:prstGeom prst="rect">
            <a:avLst/>
          </a:prstGeom>
        </p:spPr>
        <p:txBody>
          <a:bodyPr/>
          <a:lstStyle>
            <a:lvl1pPr>
              <a:defRPr sz="1200" b="1" baseline="0">
                <a:solidFill>
                  <a:srgbClr val="00AEEF"/>
                </a:solidFill>
              </a:defRPr>
            </a:lvl1pPr>
          </a:lstStyle>
          <a:p>
            <a:pPr lvl="0"/>
            <a:r>
              <a:rPr lang="en-US" dirty="0"/>
              <a:t>Presentation title (Arial 12pt bold, cyan)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68313" y="1557338"/>
            <a:ext cx="8207375" cy="647700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pPr lvl="0"/>
            <a:r>
              <a:rPr lang="en-US" dirty="0"/>
              <a:t>Your name and job title (Arial 30pt)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68313" y="2205038"/>
            <a:ext cx="8207375" cy="647700"/>
          </a:xfrm>
          <a:prstGeom prst="rect">
            <a:avLst/>
          </a:prstGeom>
        </p:spPr>
        <p:txBody>
          <a:bodyPr/>
          <a:lstStyle>
            <a:lvl1pPr>
              <a:defRPr sz="3000" b="1"/>
            </a:lvl1pPr>
          </a:lstStyle>
          <a:p>
            <a:pPr lvl="0"/>
            <a:r>
              <a:rPr lang="en-US" dirty="0"/>
              <a:t>youremail@wateraid.org (Arial bold 30pt)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468313" y="2924944"/>
            <a:ext cx="8207375" cy="2159819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000"/>
            </a:lvl1pPr>
          </a:lstStyle>
          <a:p>
            <a:pPr lvl="0"/>
            <a:r>
              <a:rPr lang="en-US" dirty="0"/>
              <a:t>Office address (Arial 30pt)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Office address (Arial 30pt)</a:t>
            </a:r>
            <a:endParaRPr lang="en-GB" dirty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Office address (Arial 30pt)</a:t>
            </a:r>
            <a:endParaRPr lang="en-GB" dirty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Office address (Arial 30pt)</a:t>
            </a:r>
            <a:endParaRPr lang="en-GB" dirty="0"/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5171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CDF81-20F1-4E1F-9C71-BB7C947FD355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C6A5-737B-4604-A9C4-E4F261B76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339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3" r:id="rId3"/>
    <p:sldLayoutId id="2147483654" r:id="rId4"/>
    <p:sldLayoutId id="2147483655" r:id="rId5"/>
  </p:sldLayoutIdLst>
  <p:hf sldNum="0" hdr="0" ftr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rgbClr val="00AEEF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tif"/><Relationship Id="rId4" Type="http://schemas.openxmlformats.org/officeDocument/2006/relationships/image" Target="../media/image4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2514600"/>
            <a:ext cx="8001000" cy="1676399"/>
          </a:xfrm>
        </p:spPr>
        <p:txBody>
          <a:bodyPr/>
          <a:lstStyle/>
          <a:p>
            <a:r>
              <a:rPr lang="en-GB" sz="8000" dirty="0"/>
              <a:t>Nirinasoa’s Walk</a:t>
            </a:r>
            <a:endParaRPr lang="en-US" sz="8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5015" y="4800600"/>
            <a:ext cx="6858000" cy="1655762"/>
          </a:xfrm>
        </p:spPr>
        <p:txBody>
          <a:bodyPr/>
          <a:lstStyle/>
          <a:p>
            <a:r>
              <a:rPr lang="en-GB" sz="5400" dirty="0">
                <a:solidFill>
                  <a:srgbClr val="FFB612"/>
                </a:solidFill>
              </a:rPr>
              <a:t>Key Stage 1</a:t>
            </a:r>
            <a:endParaRPr lang="en-US" sz="5400" dirty="0">
              <a:solidFill>
                <a:srgbClr val="FFB61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2315"/>
          <a:stretch/>
        </p:blipFill>
        <p:spPr>
          <a:xfrm>
            <a:off x="421887" y="838200"/>
            <a:ext cx="8300224" cy="182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34" y="4495800"/>
            <a:ext cx="1466166" cy="15463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600" y="4280159"/>
            <a:ext cx="978798" cy="158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350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990600"/>
            <a:ext cx="7941944" cy="527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66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966258"/>
            <a:ext cx="8053926" cy="534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188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1578" b="8131"/>
          <a:stretch/>
        </p:blipFill>
        <p:spPr>
          <a:xfrm>
            <a:off x="2057400" y="228600"/>
            <a:ext cx="4953000" cy="597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480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914400"/>
            <a:ext cx="8033199" cy="534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248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914400"/>
            <a:ext cx="8065684" cy="535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605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1858"/>
          <a:stretch/>
        </p:blipFill>
        <p:spPr>
          <a:xfrm>
            <a:off x="457200" y="914400"/>
            <a:ext cx="8223003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857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914400"/>
            <a:ext cx="8077200" cy="532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6715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762000"/>
            <a:ext cx="8270197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4241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467544" y="1828800"/>
            <a:ext cx="8219256" cy="446405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How far </a:t>
            </a:r>
            <a:r>
              <a:rPr lang="en-GB" dirty="0" err="1"/>
              <a:t>Nirinasoa</a:t>
            </a:r>
            <a:r>
              <a:rPr lang="en-GB" dirty="0"/>
              <a:t> has to walk to get water?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Where she has to walk?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What the water is like?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Nirinasoa doing this </a:t>
            </a:r>
            <a:r>
              <a:rPr lang="en-GB" dirty="0" smtClean="0"/>
              <a:t>before she </a:t>
            </a:r>
            <a:r>
              <a:rPr lang="en-GB" dirty="0"/>
              <a:t>even goes to school?</a:t>
            </a:r>
          </a:p>
          <a:p>
            <a:r>
              <a:rPr lang="en-GB" dirty="0" smtClean="0">
                <a:solidFill>
                  <a:srgbClr val="00AEEF"/>
                </a:solidFill>
              </a:rPr>
              <a:t>And…</a:t>
            </a:r>
            <a:endParaRPr lang="en-GB" dirty="0">
              <a:solidFill>
                <a:srgbClr val="00AEEF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If there is so little water for drinking, what happens when she needs the toilet</a:t>
            </a:r>
            <a:r>
              <a:rPr lang="en-GB" dirty="0" smtClean="0"/>
              <a:t>?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do you think about…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4801"/>
          <a:stretch/>
        </p:blipFill>
        <p:spPr>
          <a:xfrm rot="365090">
            <a:off x="7218005" y="741200"/>
            <a:ext cx="1725120" cy="113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1696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462372" y="1321296"/>
            <a:ext cx="8219256" cy="4700092"/>
          </a:xfrm>
        </p:spPr>
        <p:txBody>
          <a:bodyPr/>
          <a:lstStyle/>
          <a:p>
            <a:r>
              <a:rPr lang="en-GB" dirty="0"/>
              <a:t>Next year, WaterAid will be helping Nirinasoa’s village to get </a:t>
            </a:r>
            <a:r>
              <a:rPr lang="en-GB" dirty="0" smtClean="0"/>
              <a:t>clean </a:t>
            </a:r>
            <a:r>
              <a:rPr lang="en-GB" dirty="0"/>
              <a:t>water points like this: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2028" y="457200"/>
            <a:ext cx="8229600" cy="864096"/>
          </a:xfrm>
        </p:spPr>
        <p:txBody>
          <a:bodyPr/>
          <a:lstStyle/>
          <a:p>
            <a:r>
              <a:rPr lang="en-GB" dirty="0"/>
              <a:t>Good news!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228" y="2362200"/>
            <a:ext cx="5791200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100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914400"/>
            <a:ext cx="7991372" cy="537779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228600"/>
            <a:ext cx="4953000" cy="864096"/>
          </a:xfrm>
        </p:spPr>
        <p:txBody>
          <a:bodyPr/>
          <a:lstStyle/>
          <a:p>
            <a:r>
              <a:rPr lang="en-GB" dirty="0"/>
              <a:t>This is Nirinasoa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0538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484710" y="457200"/>
            <a:ext cx="8219256" cy="914400"/>
          </a:xfrm>
        </p:spPr>
        <p:txBody>
          <a:bodyPr/>
          <a:lstStyle/>
          <a:p>
            <a:r>
              <a:rPr lang="en-GB" dirty="0"/>
              <a:t>Nirinasoa will be as happy as these other children in </a:t>
            </a:r>
            <a:r>
              <a:rPr lang="en-GB" dirty="0" smtClean="0"/>
              <a:t>Madagascar.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138" y="1447800"/>
            <a:ext cx="7772400" cy="489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3700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dirty="0"/>
              <a:t>What can we do as a class to help other children like Nirinasoa?</a:t>
            </a:r>
            <a:br>
              <a:rPr lang="en-GB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276600"/>
            <a:ext cx="5181600" cy="21005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4932">
            <a:off x="7343984" y="1727697"/>
            <a:ext cx="1208566" cy="19598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0731">
            <a:off x="838200" y="2139738"/>
            <a:ext cx="1615440" cy="170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690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990600"/>
            <a:ext cx="7878528" cy="523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01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914400"/>
            <a:ext cx="7945438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45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990600"/>
            <a:ext cx="7924800" cy="527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18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66800"/>
            <a:ext cx="7916974" cy="525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704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990600"/>
            <a:ext cx="7894349" cy="525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20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38200"/>
            <a:ext cx="8153400" cy="542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31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914400"/>
            <a:ext cx="8034307" cy="533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871863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WaterAid presentation 20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>
    <Template xmlns="d44933a0-8d38-476a-9f94-cb2dabf4dfa5">Presentation</Template>
    <Group xmlns="d44933a0-8d38-476a-9f94-cb2dabf4dfa5">Presentations</Group>
    <Document_x0020_Language xmlns="6b5994bc-e51e-4d1d-8911-7a485c487ef1">English</Document_x0020_Language>
    <Audience1 xmlns="6b5994bc-e51e-4d1d-8911-7a485c487ef1">
      <Value>Staff</Value>
    </Audience1>
    <Internal_x0020_Only xmlns="6b5994bc-e51e-4d1d-8911-7a485c487ef1">false</Internal_x0020_Only>
    <Language xmlns="d44933a0-8d38-476a-9f94-cb2dabf4dfa5">English</Language>
    <Country xmlns="http://schemas.microsoft.com/sharepoint/v3">
      <Value>United Kingdom</Value>
    </Country>
    <Sort_x0020_by xmlns="e2e68419-8eb4-4547-a4e6-c77e2470aaf7" xsi:nil="true"/>
    <Format xmlns="d44933a0-8d38-476a-9f94-cb2dabf4dfa5">PowerPoint</Format>
    <Business_x005f_x0020_Area xmlns="e2e68419-8eb4-4547-a4e6-c77e2470aaf7">
      <Value>Communications</Value>
    </Business_x005f_x0020_Area>
    <Add_x0020_to_x0020_MPB_x0020_document_x0020_library xmlns="e2e68419-8eb4-4547-a4e6-c77e2470aaf7">false</Add_x0020_to_x0020_MPB_x0020_document_x0020_library>
  </documentManagement>
</p:properties>
</file>

<file path=customXml/item3.xml><?xml version="1.0" encoding="utf-8"?>
<?mso-contentType ?>
<spe:Receivers xmlns:spe="http://schemas.microsoft.com/sharepoint/events">
  <Receiver>
    <Name>MPB Item Updated</Name>
    <Type>10002</Type>
    <SequenceNumber>1000</SequenceNumber>
    <Assembly>WaterAid.ContentTypeEventReceiver, Version=1.0.0.0, Culture=neutral, PublicKeyToken=440e1156ab2d684f</Assembly>
    <Class>WaterAid.MPBEventReceiver</Class>
    <Data/>
    <Filter/>
  </Receiver>
  <Receiver>
    <Name>MPB Item Deleting</Name>
    <Type>3</Type>
    <SequenceNumber>1001</SequenceNumber>
    <Assembly>WaterAid.ContentTypeEventReceiver, Version=1.0.0.0, Culture=neutral, PublicKeyToken=440e1156ab2d684f</Assembly>
    <Class>WaterAid.MPBEventReceiver</Class>
    <Data/>
    <Filter/>
  </Receiver>
  <Receiver>
    <Name>MPB Item Updating</Name>
    <Type>2</Type>
    <SequenceNumber>1002</SequenceNumber>
    <Assembly>WaterAid.ContentTypeEventReceiver, Version=1.0.0.0, Culture=neutral, PublicKeyToken=440e1156ab2d684f</Assembly>
    <Class>WaterAid.MPBEventReceiver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Agenda" ma:contentTypeID="0x0101007AD46FA00E444140A16749902B7C34F0010067E7628AD3E6B745A14726356FDB1C9A" ma:contentTypeVersion="38" ma:contentTypeDescription="" ma:contentTypeScope="" ma:versionID="00a4e48aa801906449381d64ab88810e">
  <xsd:schema xmlns:xsd="http://www.w3.org/2001/XMLSchema" xmlns:p="http://schemas.microsoft.com/office/2006/metadata/properties" xmlns:ns1="http://schemas.microsoft.com/sharepoint/v3" xmlns:ns2="e2e68419-8eb4-4547-a4e6-c77e2470aaf7" xmlns:ns3="6b5994bc-e51e-4d1d-8911-7a485c487ef1" xmlns:ns5="d44933a0-8d38-476a-9f94-cb2dabf4dfa5" targetNamespace="http://schemas.microsoft.com/office/2006/metadata/properties" ma:root="true" ma:fieldsID="315fb5b605949df463faa0461828e074" ns1:_="" ns2:_="" ns3:_="" ns5:_="">
    <xsd:import namespace="http://schemas.microsoft.com/sharepoint/v3"/>
    <xsd:import namespace="e2e68419-8eb4-4547-a4e6-c77e2470aaf7"/>
    <xsd:import namespace="6b5994bc-e51e-4d1d-8911-7a485c487ef1"/>
    <xsd:import namespace="d44933a0-8d38-476a-9f94-cb2dabf4dfa5"/>
    <xsd:element name="properties">
      <xsd:complexType>
        <xsd:sequence>
          <xsd:element name="documentManagement">
            <xsd:complexType>
              <xsd:all>
                <xsd:element ref="ns2:Business_x005f_x0020_Area" minOccurs="0"/>
                <xsd:element ref="ns1:Country" minOccurs="0"/>
                <xsd:element ref="ns3:Audience1" minOccurs="0"/>
                <xsd:element ref="ns3:Document_x0020_Language" minOccurs="0"/>
                <xsd:element ref="ns3:Internal_x0020_Only" minOccurs="0"/>
                <xsd:element ref="ns2:Sort_x0020_by" minOccurs="0"/>
                <xsd:element ref="ns5:Template" minOccurs="0"/>
                <xsd:element ref="ns5:Language" minOccurs="0"/>
                <xsd:element ref="ns5:Format" minOccurs="0"/>
                <xsd:element ref="ns5:Group" minOccurs="0"/>
                <xsd:element ref="ns2:Add_x0020_to_x0020_MPB_x0020_document_x0020_library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Country" ma:index="3" nillable="true" ma:displayName="Country" ma:default="" ma:internalName="Country" ma:readOnly="false" ma:requiredMultiChoice="true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America"/>
                        <xsd:enumeration value="Angola"/>
                        <xsd:enumeration value="Australia"/>
                        <xsd:enumeration value="Bangladesh"/>
                        <xsd:enumeration value="Burkina Faso"/>
                        <xsd:enumeration value="Ethiopia"/>
                        <xsd:enumeration value="Ghana"/>
                        <xsd:enumeration value="Global"/>
                        <xsd:enumeration value="India"/>
                        <xsd:enumeration value="Kenya"/>
                        <xsd:enumeration value="Laos"/>
                        <xsd:enumeration value="Lesotho"/>
                        <xsd:enumeration value="Liberia"/>
                        <xsd:enumeration value="Madagascar"/>
                        <xsd:enumeration value="Malawi"/>
                        <xsd:enumeration value="Mali"/>
                        <xsd:enumeration value="Mozambique"/>
                        <xsd:enumeration value="Nepal"/>
                        <xsd:enumeration value="Niger"/>
                        <xsd:enumeration value="Nigeria"/>
                        <xsd:enumeration value="Other"/>
                        <xsd:enumeration value="Pakistan"/>
                        <xsd:enumeration value="Papua New Guinea"/>
                        <xsd:enumeration value="Rwanda"/>
                        <xsd:enumeration value="Sierra Leone"/>
                        <xsd:enumeration value="Swaziland"/>
                        <xsd:enumeration value="Sweden"/>
                        <xsd:enumeration value="Tanzania"/>
                        <xsd:enumeration value="Timor Leste"/>
                        <xsd:enumeration value="Uganda"/>
                        <xsd:enumeration value="United Kingdom"/>
                        <xsd:enumeration value="Zambia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</xsd:schema>
  <xsd:schema xmlns:xsd="http://www.w3.org/2001/XMLSchema" xmlns:dms="http://schemas.microsoft.com/office/2006/documentManagement/types" targetNamespace="e2e68419-8eb4-4547-a4e6-c77e2470aaf7" elementFormDefault="qualified">
    <xsd:import namespace="http://schemas.microsoft.com/office/2006/documentManagement/types"/>
    <xsd:element name="Business_x005f_x0020_Area" ma:index="2" nillable="true" ma:displayName="Business Area" ma:default="" ma:internalName="Business_x0020_Area" ma:requiredMultiChoice="true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Administration"/>
                        <xsd:enumeration value="Communications"/>
                        <xsd:enumeration value="Directorate"/>
                        <xsd:enumeration value="Finance"/>
                        <xsd:enumeration value="Fundraising"/>
                        <xsd:enumeration value="Internal Audit"/>
                        <xsd:enumeration value="IT"/>
                        <xsd:enumeration value="Human Resources"/>
                        <xsd:enumeration value="International Programmes"/>
                        <xsd:enumeration value="Management Information Systems"/>
                        <xsd:enumeration value="Major Partnerships"/>
                        <xsd:enumeration value="Programme Funding"/>
                        <xsd:enumeration value="Programme Support Unit"/>
                        <xsd:enumeration value="Policy and Campaigns"/>
                        <xsd:enumeration value="Strategy and Governance"/>
                        <xsd:enumeration value="Supporter Development"/>
                        <xsd:enumeration value="Strategic Funding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Sort_x0020_by" ma:index="9" nillable="true" ma:displayName="Sort by" ma:decimals="0" ma:internalName="Sort_x0020_by">
      <xsd:simpleType>
        <xsd:restriction base="dms:Number"/>
      </xsd:simpleType>
    </xsd:element>
    <xsd:element name="Add_x0020_to_x0020_MPB_x0020_document_x0020_library" ma:index="20" nillable="true" ma:displayName="Add to MPB document library" ma:default="0" ma:internalName="Add_x0020_to_x0020_MPB_x0020_document_x0020_library">
      <xsd:simpleType>
        <xsd:restriction base="dms:Boolean"/>
      </xsd:simpleType>
    </xsd:element>
  </xsd:schema>
  <xsd:schema xmlns:xsd="http://www.w3.org/2001/XMLSchema" xmlns:dms="http://schemas.microsoft.com/office/2006/documentManagement/types" targetNamespace="6b5994bc-e51e-4d1d-8911-7a485c487ef1" elementFormDefault="qualified">
    <xsd:import namespace="http://schemas.microsoft.com/office/2006/documentManagement/types"/>
    <xsd:element name="Audience1" ma:index="4" nillable="true" ma:displayName="Audience" ma:default="" ma:internalName="Audience1" ma:readOnly="false" ma:requiredMultiChoice="true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Agency"/>
                        <xsd:enumeration value="Donor"/>
                        <xsd:enumeration value="Government"/>
                        <xsd:enumeration value="Media"/>
                        <xsd:enumeration value="Staff"/>
                        <xsd:enumeration value="Supporter"/>
                        <xsd:enumeration value="Partner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Document_x0020_Language" ma:index="5" nillable="true" ma:displayName="Document Language" ma:default="" ma:format="Dropdown" ma:internalName="Document_x0020_Language">
      <xsd:simpleType>
        <xsd:union memberTypes="dms:Text">
          <xsd:simpleType>
            <xsd:restriction base="dms:Choice">
              <xsd:enumeration value="English"/>
              <xsd:enumeration value="French"/>
              <xsd:enumeration value="Portuguese"/>
            </xsd:restriction>
          </xsd:simpleType>
        </xsd:union>
      </xsd:simpleType>
    </xsd:element>
    <xsd:element name="Internal_x0020_Only" ma:index="7" nillable="true" ma:displayName="Internal Use Only" ma:default="1" ma:internalName="Internal_x0020_Only">
      <xsd:simpleType>
        <xsd:restriction base="dms:Boolean"/>
      </xsd:simpleType>
    </xsd:element>
  </xsd:schema>
  <xsd:schema xmlns:xsd="http://www.w3.org/2001/XMLSchema" xmlns:dms="http://schemas.microsoft.com/office/2006/documentManagement/types" targetNamespace="d44933a0-8d38-476a-9f94-cb2dabf4dfa5" elementFormDefault="qualified">
    <xsd:import namespace="http://schemas.microsoft.com/office/2006/documentManagement/types"/>
    <xsd:element name="Template" ma:index="16" nillable="true" ma:displayName="Template" ma:default="Briefing note" ma:format="Dropdown" ma:internalName="Template">
      <xsd:simpleType>
        <xsd:restriction base="dms:Choice">
          <xsd:enumeration value="Briefing note"/>
          <xsd:enumeration value="Newsletter"/>
          <xsd:enumeration value="Report"/>
          <xsd:enumeration value="Presentation"/>
          <xsd:enumeration value="Stationery"/>
        </xsd:restriction>
      </xsd:simpleType>
    </xsd:element>
    <xsd:element name="Language" ma:index="17" nillable="true" ma:displayName="Language" ma:default="English" ma:format="Dropdown" ma:internalName="Language">
      <xsd:simpleType>
        <xsd:restriction base="dms:Choice">
          <xsd:enumeration value="English"/>
          <xsd:enumeration value="French"/>
          <xsd:enumeration value="Portuguese"/>
        </xsd:restriction>
      </xsd:simpleType>
    </xsd:element>
    <xsd:element name="Format" ma:index="18" nillable="true" ma:displayName="Format" ma:default="PowerPoint" ma:format="Dropdown" ma:internalName="Format">
      <xsd:simpleType>
        <xsd:restriction base="dms:Choice">
          <xsd:enumeration value="PowerPoint"/>
          <xsd:enumeration value="Word"/>
          <xsd:enumeration value="InDesign"/>
        </xsd:restriction>
      </xsd:simpleType>
    </xsd:element>
    <xsd:element name="Group" ma:index="19" nillable="true" ma:displayName="Group" ma:default="Presentations" ma:format="Dropdown" ma:internalName="Group">
      <xsd:simpleType>
        <xsd:restriction base="dms:Choice">
          <xsd:enumeration value="Presentations"/>
          <xsd:enumeration value="Documents"/>
          <xsd:enumeration value="Stationery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8" ma:displayName="Author"/>
        <xsd:element ref="dcterms:created" minOccurs="0" maxOccurs="1"/>
        <xsd:element ref="dc:identifier" minOccurs="0" maxOccurs="1"/>
        <xsd:element name="contentType" minOccurs="0" maxOccurs="1" type="xsd:string" ma:index="15" ma:displayName="Content Type" ma:readOnly="tru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 ma:index="6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2E6335AA-CDAD-47AD-9921-4D4DE2433E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927491C-8CBD-4E76-9AD5-73691C0A5AB2}">
  <ds:schemaRefs>
    <ds:schemaRef ds:uri="http://schemas.microsoft.com/office/2006/documentManagement/types"/>
    <ds:schemaRef ds:uri="d44933a0-8d38-476a-9f94-cb2dabf4dfa5"/>
    <ds:schemaRef ds:uri="http://purl.org/dc/elements/1.1/"/>
    <ds:schemaRef ds:uri="http://schemas.microsoft.com/office/2006/metadata/properties"/>
    <ds:schemaRef ds:uri="http://schemas.microsoft.com/sharepoint/v3"/>
    <ds:schemaRef ds:uri="http://schemas.openxmlformats.org/package/2006/metadata/core-properties"/>
    <ds:schemaRef ds:uri="http://purl.org/dc/terms/"/>
    <ds:schemaRef ds:uri="6b5994bc-e51e-4d1d-8911-7a485c487ef1"/>
    <ds:schemaRef ds:uri="e2e68419-8eb4-4547-a4e6-c77e2470aaf7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EA29430-6A4A-4E1D-B4CD-58B9D74362C4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805AC88F-E183-4AA5-BFAA-45871F37C6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2e68419-8eb4-4547-a4e6-c77e2470aaf7"/>
    <ds:schemaRef ds:uri="6b5994bc-e51e-4d1d-8911-7a485c487ef1"/>
    <ds:schemaRef ds:uri="d44933a0-8d38-476a-9f94-cb2dabf4dfa5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 WaterAid presentation - UK (1)</Template>
  <TotalTime>479</TotalTime>
  <Words>396</Words>
  <Application>Microsoft Office PowerPoint</Application>
  <PresentationFormat>On-screen Show (4:3)</PresentationFormat>
  <Paragraphs>54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Blank WaterAid presentation 2015</vt:lpstr>
      <vt:lpstr>Nirinasoa’s Walk</vt:lpstr>
      <vt:lpstr>This is Nirinasoa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 you think about…</vt:lpstr>
      <vt:lpstr>Good news!</vt:lpstr>
      <vt:lpstr>PowerPoint Presentation</vt:lpstr>
      <vt:lpstr>What can we do as a class to help other children like Nirinasoa? </vt:lpstr>
    </vt:vector>
  </TitlesOfParts>
  <Company>WaterAid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Where do we get our water from?</dc:title>
  <dc:creator>Ruth D'Alessandro</dc:creator>
  <cp:keywords>powerpoint, blank, template</cp:keywords>
  <cp:lastModifiedBy>Felicity De Ste Croix</cp:lastModifiedBy>
  <cp:revision>31</cp:revision>
  <dcterms:created xsi:type="dcterms:W3CDTF">2016-09-19T16:21:10Z</dcterms:created>
  <dcterms:modified xsi:type="dcterms:W3CDTF">2017-01-31T11:46:53Z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0x0101007AD46FA00E444140A16749902B7C34F0010067E7628AD3E6B745A14726356FDB1C9A</vt:lpwstr>
  </property>
  <property fmtid="{D5CDD505-2E9C-101B-9397-08002B2CF9AE}" pid="3" name="Sub-Group">
    <vt:lpwstr>PowerPoint</vt:lpwstr>
  </property>
</Properties>
</file>