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sldIdLst>
    <p:sldId id="258" r:id="rId5"/>
    <p:sldId id="257" r:id="rId6"/>
    <p:sldId id="261" r:id="rId7"/>
    <p:sldId id="260" r:id="rId8"/>
    <p:sldId id="267" r:id="rId9"/>
    <p:sldId id="268" r:id="rId10"/>
    <p:sldId id="270" r:id="rId11"/>
    <p:sldId id="269" r:id="rId12"/>
    <p:sldId id="266" r:id="rId13"/>
    <p:sldId id="25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303B535-56E5-9C8E-9E8F-24B009656DED}" name="Becca Barker" initials="BB" userId="S::beccabarker@wateraid.org::631c28de-442f-48ea-a9ca-77304b2b7a0d"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E007E"/>
    <a:srgbClr val="0076A8"/>
    <a:srgbClr val="C6352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DC01EE6-27BD-C1B7-8034-1E31D24D8269}" v="34" dt="2021-12-15T09:36:03.279"/>
    <p1510:client id="{B18A1D49-EB3B-F371-F92B-3B28E6736199}" v="820" dt="2021-11-24T18:13:18.183"/>
    <p1510:client id="{B8BDAE1A-745C-ED35-876F-12DF7FAB3CE5}" v="1" dt="2022-04-14T14:04:06.98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3" autoAdjust="0"/>
    <p:restoredTop sz="93586" autoAdjust="0"/>
  </p:normalViewPr>
  <p:slideViewPr>
    <p:cSldViewPr snapToGrid="0" showGuides="1">
      <p:cViewPr varScale="1">
        <p:scale>
          <a:sx n="64" d="100"/>
          <a:sy n="64" d="100"/>
        </p:scale>
        <p:origin x="748" y="52"/>
      </p:cViewPr>
      <p:guideLst>
        <p:guide orient="horz" pos="2160"/>
        <p:guide pos="3840"/>
      </p:guideLst>
    </p:cSldViewPr>
  </p:slideViewPr>
  <p:notesTextViewPr>
    <p:cViewPr>
      <p:scale>
        <a:sx n="1" d="1"/>
        <a:sy n="1" d="1"/>
      </p:scale>
      <p:origin x="0" y="-44"/>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udit Palotai" userId="S::juditpalotai@wateraid.org::60c2466c-0541-4411-a274-d615406592e3" providerId="AD" clId="Web-{B8BDAE1A-745C-ED35-876F-12DF7FAB3CE5}"/>
    <pc:docChg chg="">
      <pc:chgData name="Judit Palotai" userId="S::juditpalotai@wateraid.org::60c2466c-0541-4411-a274-d615406592e3" providerId="AD" clId="Web-{B8BDAE1A-745C-ED35-876F-12DF7FAB3CE5}" dt="2022-04-14T14:04:06.987" v="0"/>
      <pc:docMkLst>
        <pc:docMk/>
      </pc:docMkLst>
      <pc:sldChg chg="delCm">
        <pc:chgData name="Judit Palotai" userId="S::juditpalotai@wateraid.org::60c2466c-0541-4411-a274-d615406592e3" providerId="AD" clId="Web-{B8BDAE1A-745C-ED35-876F-12DF7FAB3CE5}" dt="2022-04-14T14:04:06.987" v="0"/>
        <pc:sldMkLst>
          <pc:docMk/>
          <pc:sldMk cId="1471308327" sldId="259"/>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2E994A3-F36D-493A-A5DE-67C5ACDB52D4}" type="datetimeFigureOut">
              <a:rPr lang="en-US"/>
              <a:t>4/14/2022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B04DEE-F213-459B-8110-FE276ED78835}" type="slidenum">
              <a:rPr lang="en-US"/>
              <a:t>‹#›</a:t>
            </a:fld>
            <a:endParaRPr lang="en-US"/>
          </a:p>
        </p:txBody>
      </p:sp>
    </p:spTree>
    <p:extLst>
      <p:ext uri="{BB962C8B-B14F-4D97-AF65-F5344CB8AC3E}">
        <p14:creationId xmlns:p14="http://schemas.microsoft.com/office/powerpoint/2010/main" val="12295146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EDB04DEE-F213-459B-8110-FE276ED78835}" type="slidenum">
              <a:rPr lang="en-US"/>
              <a:t>1</a:t>
            </a:fld>
            <a:endParaRPr lang="en-US"/>
          </a:p>
        </p:txBody>
      </p:sp>
    </p:spTree>
    <p:extLst>
      <p:ext uri="{BB962C8B-B14F-4D97-AF65-F5344CB8AC3E}">
        <p14:creationId xmlns:p14="http://schemas.microsoft.com/office/powerpoint/2010/main" val="25820891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latin typeface="Arial" panose="020B0604020202020204" pitchFamily="34" charset="0"/>
                <a:cs typeface="Arial" panose="020B0604020202020204" pitchFamily="34" charset="0"/>
              </a:rPr>
              <a:t>What is the Pupil Pipeline?</a:t>
            </a:r>
            <a:r>
              <a:rPr lang="en-US" dirty="0">
                <a:latin typeface="Arial" panose="020B0604020202020204" pitchFamily="34" charset="0"/>
                <a:cs typeface="Arial" panose="020B0604020202020204" pitchFamily="34" charset="0"/>
              </a:rPr>
              <a:t> </a:t>
            </a:r>
          </a:p>
          <a:p>
            <a:r>
              <a:rPr lang="en-GB" sz="1200" b="0" i="0" kern="1200" dirty="0">
                <a:solidFill>
                  <a:schemeClr val="tx1"/>
                </a:solidFill>
                <a:effectLst/>
                <a:latin typeface="Arial" panose="020B0604020202020204" pitchFamily="34" charset="0"/>
                <a:ea typeface="+mn-ea"/>
                <a:cs typeface="Arial" panose="020B0604020202020204" pitchFamily="34" charset="0"/>
              </a:rPr>
              <a:t>WaterAid provides clean water, sanitation and hygiene education to some of the world’s poorest people. Just one of the communities WaterAid will be reaching is a primary school near </a:t>
            </a:r>
            <a:r>
              <a:rPr lang="en-GB" sz="1200" b="0" i="0" kern="1200" dirty="0" err="1">
                <a:solidFill>
                  <a:schemeClr val="tx1"/>
                </a:solidFill>
                <a:effectLst/>
                <a:latin typeface="Arial" panose="020B0604020202020204" pitchFamily="34" charset="0"/>
                <a:ea typeface="+mn-ea"/>
                <a:cs typeface="Arial" panose="020B0604020202020204" pitchFamily="34" charset="0"/>
              </a:rPr>
              <a:t>Finote</a:t>
            </a:r>
            <a:r>
              <a:rPr lang="en-GB" sz="1200" b="0" i="0" kern="1200" dirty="0">
                <a:solidFill>
                  <a:schemeClr val="tx1"/>
                </a:solidFill>
                <a:effectLst/>
                <a:latin typeface="Arial" panose="020B0604020202020204" pitchFamily="34" charset="0"/>
                <a:ea typeface="+mn-ea"/>
                <a:cs typeface="Arial" panose="020B0604020202020204" pitchFamily="34" charset="0"/>
              </a:rPr>
              <a:t> </a:t>
            </a:r>
            <a:r>
              <a:rPr lang="en-GB" sz="1200" b="0" i="0" kern="1200" dirty="0" err="1">
                <a:solidFill>
                  <a:schemeClr val="tx1"/>
                </a:solidFill>
                <a:effectLst/>
                <a:latin typeface="Arial" panose="020B0604020202020204" pitchFamily="34" charset="0"/>
                <a:ea typeface="+mn-ea"/>
                <a:cs typeface="Arial" panose="020B0604020202020204" pitchFamily="34" charset="0"/>
              </a:rPr>
              <a:t>Selam</a:t>
            </a:r>
            <a:r>
              <a:rPr lang="en-GB" sz="1200" b="0" i="0" kern="1200" dirty="0">
                <a:solidFill>
                  <a:schemeClr val="tx1"/>
                </a:solidFill>
                <a:effectLst/>
                <a:latin typeface="Arial" panose="020B0604020202020204" pitchFamily="34" charset="0"/>
                <a:ea typeface="+mn-ea"/>
                <a:cs typeface="Arial" panose="020B0604020202020204" pitchFamily="34" charset="0"/>
              </a:rPr>
              <a:t>, Ethiopia. The school and the surrounding village have no access to water. There’s no working toilets in the school building either. </a:t>
            </a:r>
          </a:p>
          <a:p>
            <a:endParaRPr lang="en-GB" sz="1200" b="0" i="0" kern="1200" dirty="0">
              <a:solidFill>
                <a:schemeClr val="tx1"/>
              </a:solidFill>
              <a:effectLst/>
              <a:latin typeface="Arial" panose="020B0604020202020204" pitchFamily="34" charset="0"/>
              <a:ea typeface="+mn-ea"/>
              <a:cs typeface="Arial" panose="020B0604020202020204" pitchFamily="34" charset="0"/>
            </a:endParaRPr>
          </a:p>
          <a:p>
            <a:r>
              <a:rPr lang="en-GB" sz="1200" b="0" i="0" kern="1200" dirty="0">
                <a:solidFill>
                  <a:schemeClr val="tx1"/>
                </a:solidFill>
                <a:effectLst/>
                <a:latin typeface="Arial" panose="020B0604020202020204" pitchFamily="34" charset="0"/>
                <a:ea typeface="+mn-ea"/>
                <a:cs typeface="Arial" panose="020B0604020202020204" pitchFamily="34" charset="0"/>
              </a:rPr>
              <a:t>The Pupil Pipeline is a fun and educational water delivery challenge for schools that will help bring clean water to communities around the world, like </a:t>
            </a:r>
            <a:r>
              <a:rPr lang="en-GB" sz="1200" b="0" i="0" kern="1200" dirty="0" err="1">
                <a:solidFill>
                  <a:schemeClr val="tx1"/>
                </a:solidFill>
                <a:effectLst/>
                <a:latin typeface="Arial" panose="020B0604020202020204" pitchFamily="34" charset="0"/>
                <a:ea typeface="+mn-ea"/>
                <a:cs typeface="Arial" panose="020B0604020202020204" pitchFamily="34" charset="0"/>
              </a:rPr>
              <a:t>Finote</a:t>
            </a:r>
            <a:r>
              <a:rPr lang="en-GB" sz="1200" b="0" i="0" kern="1200" dirty="0">
                <a:solidFill>
                  <a:schemeClr val="tx1"/>
                </a:solidFill>
                <a:effectLst/>
                <a:latin typeface="Arial" panose="020B0604020202020204" pitchFamily="34" charset="0"/>
                <a:ea typeface="+mn-ea"/>
                <a:cs typeface="Arial" panose="020B0604020202020204" pitchFamily="34" charset="0"/>
              </a:rPr>
              <a:t> </a:t>
            </a:r>
            <a:r>
              <a:rPr lang="en-GB" sz="1200" b="0" i="0" kern="1200" dirty="0" err="1">
                <a:solidFill>
                  <a:schemeClr val="tx1"/>
                </a:solidFill>
                <a:effectLst/>
                <a:latin typeface="Arial" panose="020B0604020202020204" pitchFamily="34" charset="0"/>
                <a:ea typeface="+mn-ea"/>
                <a:cs typeface="Arial" panose="020B0604020202020204" pitchFamily="34" charset="0"/>
              </a:rPr>
              <a:t>Selam’s</a:t>
            </a:r>
            <a:r>
              <a:rPr lang="en-GB" sz="1200" b="0" i="0" kern="1200" dirty="0">
                <a:solidFill>
                  <a:schemeClr val="tx1"/>
                </a:solidFill>
                <a:effectLst/>
                <a:latin typeface="Arial" panose="020B0604020202020204" pitchFamily="34" charset="0"/>
                <a:ea typeface="+mn-ea"/>
                <a:cs typeface="Arial" panose="020B0604020202020204" pitchFamily="34" charset="0"/>
              </a:rPr>
              <a:t> primary school. The challenge? Pupils need to work together to transport water with as little waste as possible. 10 litres, over 50 meters, within 20 minutes, without anyone leaving their spot! Anything goes: buckets, bottles, jars, cups or even wellies. Or can pupils design their own water carrying devices, or even a water pipe?</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EDB04DEE-F213-459B-8110-FE276ED78835}" type="slidenum">
              <a:rPr lang="en-US"/>
              <a:t>10</a:t>
            </a:fld>
            <a:endParaRPr lang="en-US"/>
          </a:p>
        </p:txBody>
      </p:sp>
    </p:spTree>
    <p:extLst>
      <p:ext uri="{BB962C8B-B14F-4D97-AF65-F5344CB8AC3E}">
        <p14:creationId xmlns:p14="http://schemas.microsoft.com/office/powerpoint/2010/main" val="8037652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a:solidFill>
                  <a:schemeClr val="tx1"/>
                </a:solidFill>
                <a:effectLst/>
                <a:latin typeface="Arial" panose="020B0604020202020204" pitchFamily="34" charset="0"/>
                <a:ea typeface="+mn-ea"/>
                <a:cs typeface="Arial" panose="020B0604020202020204" pitchFamily="34" charset="0"/>
              </a:rPr>
              <a:t>Keywords</a:t>
            </a:r>
            <a:endParaRPr lang="en-US" sz="1200" kern="1200" dirty="0">
              <a:solidFill>
                <a:schemeClr val="tx1"/>
              </a:solidFill>
              <a:effectLst/>
              <a:latin typeface="Arial" panose="020B0604020202020204" pitchFamily="34" charset="0"/>
              <a:ea typeface="+mn-ea"/>
              <a:cs typeface="Arial" panose="020B0604020202020204" pitchFamily="34" charset="0"/>
            </a:endParaRPr>
          </a:p>
          <a:p>
            <a:pPr marL="171450" lvl="0" indent="-171450">
              <a:buFont typeface="Arial" panose="020B0604020202020204" pitchFamily="34" charset="0"/>
              <a:buChar char="•"/>
            </a:pPr>
            <a:r>
              <a:rPr lang="en-US" sz="1200" kern="1200" dirty="0">
                <a:solidFill>
                  <a:schemeClr val="tx1"/>
                </a:solidFill>
                <a:effectLst/>
                <a:latin typeface="Arial" panose="020B0604020202020204" pitchFamily="34" charset="0"/>
                <a:ea typeface="+mn-ea"/>
                <a:cs typeface="Arial" panose="020B0604020202020204" pitchFamily="34" charset="0"/>
              </a:rPr>
              <a:t>Water cycle</a:t>
            </a:r>
          </a:p>
          <a:p>
            <a:pPr marL="171450" lvl="0" indent="-171450">
              <a:buFont typeface="Arial" panose="020B0604020202020204" pitchFamily="34" charset="0"/>
              <a:buChar char="•"/>
            </a:pPr>
            <a:r>
              <a:rPr lang="en-US" sz="1200" kern="1200" dirty="0">
                <a:solidFill>
                  <a:schemeClr val="tx1"/>
                </a:solidFill>
                <a:effectLst/>
                <a:latin typeface="Arial" panose="020B0604020202020204" pitchFamily="34" charset="0"/>
                <a:ea typeface="+mn-ea"/>
                <a:cs typeface="Arial" panose="020B0604020202020204" pitchFamily="34" charset="0"/>
              </a:rPr>
              <a:t>Evaporation </a:t>
            </a:r>
          </a:p>
          <a:p>
            <a:pPr marL="171450" lvl="0" indent="-171450">
              <a:buFont typeface="Arial" panose="020B0604020202020204" pitchFamily="34" charset="0"/>
              <a:buChar char="•"/>
            </a:pPr>
            <a:r>
              <a:rPr lang="en-US" sz="1200" kern="1200" dirty="0">
                <a:solidFill>
                  <a:schemeClr val="tx1"/>
                </a:solidFill>
                <a:effectLst/>
                <a:latin typeface="Arial" panose="020B0604020202020204" pitchFamily="34" charset="0"/>
                <a:ea typeface="+mn-ea"/>
                <a:cs typeface="Arial" panose="020B0604020202020204" pitchFamily="34" charset="0"/>
              </a:rPr>
              <a:t>Water </a:t>
            </a:r>
            <a:r>
              <a:rPr lang="en-US" sz="1200" kern="1200" dirty="0" err="1">
                <a:solidFill>
                  <a:schemeClr val="tx1"/>
                </a:solidFill>
                <a:effectLst/>
                <a:latin typeface="Arial" panose="020B0604020202020204" pitchFamily="34" charset="0"/>
                <a:ea typeface="+mn-ea"/>
                <a:cs typeface="Arial" panose="020B0604020202020204" pitchFamily="34" charset="0"/>
              </a:rPr>
              <a:t>vapour</a:t>
            </a:r>
            <a:endParaRPr lang="en-US" sz="1200" kern="1200" dirty="0">
              <a:solidFill>
                <a:schemeClr val="tx1"/>
              </a:solidFill>
              <a:effectLst/>
              <a:latin typeface="Arial" panose="020B0604020202020204" pitchFamily="34" charset="0"/>
              <a:ea typeface="+mn-ea"/>
              <a:cs typeface="Arial" panose="020B0604020202020204" pitchFamily="34" charset="0"/>
            </a:endParaRPr>
          </a:p>
          <a:p>
            <a:pPr marL="171450" lvl="0" indent="-171450">
              <a:buFont typeface="Arial" panose="020B0604020202020204" pitchFamily="34" charset="0"/>
              <a:buChar char="•"/>
            </a:pPr>
            <a:r>
              <a:rPr lang="en-US" sz="1200" kern="1200" dirty="0">
                <a:solidFill>
                  <a:schemeClr val="tx1"/>
                </a:solidFill>
                <a:effectLst/>
                <a:latin typeface="Arial" panose="020B0604020202020204" pitchFamily="34" charset="0"/>
                <a:ea typeface="+mn-ea"/>
                <a:cs typeface="Arial" panose="020B0604020202020204" pitchFamily="34" charset="0"/>
              </a:rPr>
              <a:t>Condensation</a:t>
            </a:r>
          </a:p>
          <a:p>
            <a:pPr marL="171450" lvl="0" indent="-171450">
              <a:buFont typeface="Arial" panose="020B0604020202020204" pitchFamily="34" charset="0"/>
              <a:buChar char="•"/>
            </a:pPr>
            <a:r>
              <a:rPr lang="en-US" sz="1200" kern="1200" dirty="0">
                <a:solidFill>
                  <a:schemeClr val="tx1"/>
                </a:solidFill>
                <a:effectLst/>
                <a:latin typeface="Arial" panose="020B0604020202020204" pitchFamily="34" charset="0"/>
                <a:ea typeface="+mn-ea"/>
                <a:cs typeface="Arial" panose="020B0604020202020204" pitchFamily="34" charset="0"/>
              </a:rPr>
              <a:t>Precipitation</a:t>
            </a:r>
          </a:p>
          <a:p>
            <a:pPr marL="171450" lvl="0" indent="-171450">
              <a:buFont typeface="Arial" panose="020B0604020202020204" pitchFamily="34" charset="0"/>
              <a:buChar char="•"/>
            </a:pPr>
            <a:r>
              <a:rPr lang="en-US" sz="1200" kern="1200" dirty="0">
                <a:solidFill>
                  <a:schemeClr val="tx1"/>
                </a:solidFill>
                <a:effectLst/>
                <a:latin typeface="Arial" panose="020B0604020202020204" pitchFamily="34" charset="0"/>
                <a:ea typeface="+mn-ea"/>
                <a:cs typeface="Arial" panose="020B0604020202020204" pitchFamily="34" charset="0"/>
              </a:rPr>
              <a:t>Run off</a:t>
            </a:r>
          </a:p>
          <a:p>
            <a:endParaRPr lang="en-US" dirty="0">
              <a:cs typeface="Calibri"/>
            </a:endParaRPr>
          </a:p>
          <a:p>
            <a:endParaRPr lang="en-US" dirty="0">
              <a:cs typeface="Calibri"/>
            </a:endParaRPr>
          </a:p>
        </p:txBody>
      </p:sp>
      <p:sp>
        <p:nvSpPr>
          <p:cNvPr id="4" name="Slide Number Placeholder 3"/>
          <p:cNvSpPr>
            <a:spLocks noGrp="1"/>
          </p:cNvSpPr>
          <p:nvPr>
            <p:ph type="sldNum" sz="quarter" idx="5"/>
          </p:nvPr>
        </p:nvSpPr>
        <p:spPr/>
        <p:txBody>
          <a:bodyPr/>
          <a:lstStyle/>
          <a:p>
            <a:fld id="{EDB04DEE-F213-459B-8110-FE276ED78835}" type="slidenum">
              <a:rPr lang="en-US"/>
              <a:t>2</a:t>
            </a:fld>
            <a:endParaRPr lang="en-US"/>
          </a:p>
        </p:txBody>
      </p:sp>
    </p:spTree>
    <p:extLst>
      <p:ext uri="{BB962C8B-B14F-4D97-AF65-F5344CB8AC3E}">
        <p14:creationId xmlns:p14="http://schemas.microsoft.com/office/powerpoint/2010/main" val="41816231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Teacher instructions: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a:solidFill>
                  <a:schemeClr val="tx1"/>
                </a:solidFill>
                <a:effectLst/>
                <a:latin typeface="Arial" panose="020B0604020202020204" pitchFamily="34" charset="0"/>
                <a:ea typeface="+mn-ea"/>
                <a:cs typeface="Arial" panose="020B0604020202020204" pitchFamily="34" charset="0"/>
              </a:rPr>
              <a:t>Print and cut out the water cycle keywords and images. On each table place the jumbled up cards. The pupils need to match the picture to the word.</a:t>
            </a:r>
            <a:endParaRPr lang="en-US" sz="1200" kern="1200" dirty="0">
              <a:solidFill>
                <a:schemeClr val="tx1"/>
              </a:solidFill>
              <a:effectLst/>
              <a:latin typeface="Arial" panose="020B0604020202020204" pitchFamily="34" charset="0"/>
              <a:ea typeface="+mn-ea"/>
              <a:cs typeface="Arial" panose="020B0604020202020204" pitchFamily="34" charset="0"/>
            </a:endParaRPr>
          </a:p>
        </p:txBody>
      </p:sp>
      <p:sp>
        <p:nvSpPr>
          <p:cNvPr id="4" name="Slide Number Placeholder 3"/>
          <p:cNvSpPr>
            <a:spLocks noGrp="1"/>
          </p:cNvSpPr>
          <p:nvPr>
            <p:ph type="sldNum" sz="quarter" idx="5"/>
          </p:nvPr>
        </p:nvSpPr>
        <p:spPr/>
        <p:txBody>
          <a:bodyPr/>
          <a:lstStyle/>
          <a:p>
            <a:fld id="{EDB04DEE-F213-459B-8110-FE276ED78835}" type="slidenum">
              <a:rPr lang="en-US"/>
              <a:t>3</a:t>
            </a:fld>
            <a:endParaRPr lang="en-US"/>
          </a:p>
        </p:txBody>
      </p:sp>
    </p:spTree>
    <p:extLst>
      <p:ext uri="{BB962C8B-B14F-4D97-AF65-F5344CB8AC3E}">
        <p14:creationId xmlns:p14="http://schemas.microsoft.com/office/powerpoint/2010/main" val="2459329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Teacher notes:</a:t>
            </a:r>
          </a:p>
          <a:p>
            <a:pPr marL="171450" lvl="0" indent="-171450">
              <a:buFont typeface="Arial" panose="020B0604020202020204" pitchFamily="34" charset="0"/>
              <a:buChar char="•"/>
            </a:pPr>
            <a:r>
              <a:rPr lang="en-GB" sz="1200" kern="1200" dirty="0">
                <a:solidFill>
                  <a:schemeClr val="tx1"/>
                </a:solidFill>
                <a:effectLst/>
                <a:latin typeface="Arial" panose="020B0604020202020204" pitchFamily="34" charset="0"/>
                <a:ea typeface="+mn-ea"/>
                <a:cs typeface="Arial" panose="020B0604020202020204" pitchFamily="34" charset="0"/>
              </a:rPr>
              <a:t>Explain that all of our water moves continuously and is recycled over and over again. The water we drink today has been around for as long as the Earth has. This means that we drink the same water that the dinosaurs drank millions of years ago!</a:t>
            </a:r>
          </a:p>
          <a:p>
            <a:pPr marL="171450" lvl="0" indent="-171450">
              <a:buFont typeface="Arial" panose="020B0604020202020204" pitchFamily="34" charset="0"/>
              <a:buChar char="•"/>
            </a:pPr>
            <a:r>
              <a:rPr lang="en-GB" sz="1200" kern="1200" dirty="0">
                <a:solidFill>
                  <a:schemeClr val="tx1"/>
                </a:solidFill>
                <a:effectLst/>
                <a:latin typeface="Arial" panose="020B0604020202020204" pitchFamily="34" charset="0"/>
                <a:ea typeface="+mn-ea"/>
                <a:cs typeface="Arial" panose="020B0604020202020204" pitchFamily="34" charset="0"/>
              </a:rPr>
              <a:t>The way that water is recycled is called the water cycle. Without the water cycle, nothing would grow and we would not survive. </a:t>
            </a:r>
          </a:p>
          <a:p>
            <a:pPr marL="171450" lvl="0" indent="-171450">
              <a:buFont typeface="Arial" panose="020B0604020202020204" pitchFamily="34" charset="0"/>
              <a:buChar char="•"/>
            </a:pPr>
            <a:r>
              <a:rPr lang="en-GB" sz="1200" kern="1200" dirty="0">
                <a:solidFill>
                  <a:schemeClr val="tx1"/>
                </a:solidFill>
                <a:effectLst/>
                <a:latin typeface="Arial" panose="020B0604020202020204" pitchFamily="34" charset="0"/>
                <a:ea typeface="+mn-ea"/>
                <a:cs typeface="Arial" panose="020B0604020202020204" pitchFamily="34" charset="0"/>
              </a:rPr>
              <a:t>Explain that the pupils’ starter activity cards and words are all related to the water cycle. By the end of the water cycle lessons pupils will be able to check to make sure that they have matched the correct word to the correct picture, and be able to put the water cycle pictures and words in the correct order to show how the water cycle works.</a:t>
            </a:r>
          </a:p>
          <a:p>
            <a:pPr marL="171450" lvl="0" indent="-171450">
              <a:buFont typeface="Arial" panose="020B0604020202020204" pitchFamily="34" charset="0"/>
              <a:buChar char="•"/>
            </a:pPr>
            <a:r>
              <a:rPr lang="en-GB" sz="1200" kern="1200" dirty="0">
                <a:solidFill>
                  <a:schemeClr val="tx1"/>
                </a:solidFill>
                <a:effectLst/>
                <a:latin typeface="Arial" panose="020B0604020202020204" pitchFamily="34" charset="0"/>
                <a:ea typeface="+mn-ea"/>
                <a:cs typeface="Arial" panose="020B0604020202020204" pitchFamily="34" charset="0"/>
              </a:rPr>
              <a:t>Talk through the 4 main stages of the water cycle and invite pupils up to the board to draw the stages of the water cycle as you talk through them. </a:t>
            </a:r>
          </a:p>
          <a:p>
            <a:pPr marL="171450" lvl="0" indent="-171450">
              <a:buFont typeface="Arial" panose="020B0604020202020204" pitchFamily="34" charset="0"/>
              <a:buChar char="•"/>
            </a:pPr>
            <a:r>
              <a:rPr lang="en-GB" sz="1200" kern="1200" dirty="0">
                <a:solidFill>
                  <a:schemeClr val="tx1"/>
                </a:solidFill>
                <a:effectLst/>
                <a:latin typeface="Arial" panose="020B0604020202020204" pitchFamily="34" charset="0"/>
                <a:ea typeface="+mn-ea"/>
                <a:cs typeface="Arial" panose="020B0604020202020204" pitchFamily="34" charset="0"/>
              </a:rPr>
              <a:t>There is a blank slide next to use when pupils are drawing.</a:t>
            </a:r>
            <a:endParaRPr lang="en-US" sz="1200" kern="1200" dirty="0">
              <a:solidFill>
                <a:schemeClr val="tx1"/>
              </a:solidFill>
              <a:effectLst/>
              <a:latin typeface="Arial" panose="020B0604020202020204" pitchFamily="34" charset="0"/>
              <a:ea typeface="+mn-ea"/>
              <a:cs typeface="Arial" panose="020B0604020202020204" pitchFamily="34" charset="0"/>
            </a:endParaRPr>
          </a:p>
          <a:p>
            <a:pPr marL="171450" indent="-171450">
              <a:buFont typeface="Arial" panose="020B0604020202020204" pitchFamily="34" charset="0"/>
              <a:buChar char="•"/>
            </a:pP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EDB04DEE-F213-459B-8110-FE276ED78835}" type="slidenum">
              <a:rPr lang="en-US"/>
              <a:t>4</a:t>
            </a:fld>
            <a:endParaRPr lang="en-US"/>
          </a:p>
        </p:txBody>
      </p:sp>
    </p:spTree>
    <p:extLst>
      <p:ext uri="{BB962C8B-B14F-4D97-AF65-F5344CB8AC3E}">
        <p14:creationId xmlns:p14="http://schemas.microsoft.com/office/powerpoint/2010/main" val="37754242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Teacher notes: </a:t>
            </a:r>
          </a:p>
          <a:p>
            <a:pPr marL="171450" indent="-171450">
              <a:buFont typeface="Arial" panose="020B0604020202020204" pitchFamily="34" charset="0"/>
              <a:buChar char="•"/>
            </a:pPr>
            <a:r>
              <a:rPr lang="en-US" dirty="0">
                <a:latin typeface="Arial" panose="020B0604020202020204" pitchFamily="34" charset="0"/>
                <a:cs typeface="Arial" panose="020B0604020202020204" pitchFamily="34" charset="0"/>
              </a:rPr>
              <a:t>Use for drawing the different stages of the water cycle </a:t>
            </a:r>
          </a:p>
          <a:p>
            <a:pPr marL="171450" indent="-171450">
              <a:buFont typeface="Arial" panose="020B0604020202020204" pitchFamily="34" charset="0"/>
              <a:buChar char="•"/>
            </a:pPr>
            <a:r>
              <a:rPr lang="en-GB" sz="1200" kern="1200" dirty="0">
                <a:solidFill>
                  <a:schemeClr val="tx1"/>
                </a:solidFill>
                <a:effectLst/>
                <a:latin typeface="Arial" panose="020B0604020202020204" pitchFamily="34" charset="0"/>
                <a:ea typeface="+mn-ea"/>
                <a:cs typeface="Arial" panose="020B0604020202020204" pitchFamily="34" charset="0"/>
              </a:rPr>
              <a:t>Explain four main stages in the water cycle (evaporation, condensation, precipitation and collection):</a:t>
            </a:r>
            <a:endParaRPr lang="en-US" sz="1200" kern="1200" dirty="0">
              <a:solidFill>
                <a:schemeClr val="tx1"/>
              </a:solidFill>
              <a:effectLst/>
              <a:latin typeface="Arial" panose="020B0604020202020204" pitchFamily="34" charset="0"/>
              <a:ea typeface="+mn-ea"/>
              <a:cs typeface="Arial" panose="020B0604020202020204" pitchFamily="34" charset="0"/>
            </a:endParaRPr>
          </a:p>
          <a:p>
            <a:pPr marL="628650" lvl="1" indent="-171450">
              <a:buFont typeface="Arial" panose="020B0604020202020204" pitchFamily="34" charset="0"/>
              <a:buChar char="•"/>
            </a:pPr>
            <a:r>
              <a:rPr lang="en-GB" sz="1200" b="1" kern="1200" dirty="0">
                <a:solidFill>
                  <a:schemeClr val="tx1"/>
                </a:solidFill>
                <a:effectLst/>
                <a:latin typeface="Arial" panose="020B0604020202020204" pitchFamily="34" charset="0"/>
                <a:ea typeface="+mn-ea"/>
                <a:cs typeface="Arial" panose="020B0604020202020204" pitchFamily="34" charset="0"/>
              </a:rPr>
              <a:t>Evaporation</a:t>
            </a:r>
            <a:r>
              <a:rPr lang="en-GB" sz="1200" kern="1200" dirty="0">
                <a:solidFill>
                  <a:schemeClr val="tx1"/>
                </a:solidFill>
                <a:effectLst/>
                <a:latin typeface="Arial" panose="020B0604020202020204" pitchFamily="34" charset="0"/>
                <a:ea typeface="+mn-ea"/>
                <a:cs typeface="Arial" panose="020B0604020202020204" pitchFamily="34" charset="0"/>
              </a:rPr>
              <a:t> happens when warmth from the sun causes water from the sea, lakes and rivers to rise into the air and turn to vapour. </a:t>
            </a:r>
          </a:p>
          <a:p>
            <a:pPr marL="628650" lvl="1" indent="-171450">
              <a:buFont typeface="Arial" panose="020B0604020202020204" pitchFamily="34" charset="0"/>
              <a:buChar char="•"/>
            </a:pPr>
            <a:r>
              <a:rPr lang="en-GB" sz="1200" b="1" kern="1200" dirty="0">
                <a:solidFill>
                  <a:schemeClr val="tx1"/>
                </a:solidFill>
                <a:effectLst/>
                <a:latin typeface="Arial" panose="020B0604020202020204" pitchFamily="34" charset="0"/>
                <a:ea typeface="+mn-ea"/>
                <a:cs typeface="Arial" panose="020B0604020202020204" pitchFamily="34" charset="0"/>
              </a:rPr>
              <a:t>Condensation</a:t>
            </a:r>
            <a:r>
              <a:rPr lang="en-GB" sz="1200" kern="1200" dirty="0">
                <a:solidFill>
                  <a:schemeClr val="tx1"/>
                </a:solidFill>
                <a:effectLst/>
                <a:latin typeface="Arial" panose="020B0604020202020204" pitchFamily="34" charset="0"/>
                <a:ea typeface="+mn-ea"/>
                <a:cs typeface="Arial" panose="020B0604020202020204" pitchFamily="34" charset="0"/>
              </a:rPr>
              <a:t> happens when water vapour turns back into liquid, and forms clouds in the sky.</a:t>
            </a:r>
            <a:endParaRPr lang="en-US" sz="1200" kern="1200" dirty="0">
              <a:solidFill>
                <a:schemeClr val="tx1"/>
              </a:solidFill>
              <a:effectLst/>
              <a:latin typeface="Arial" panose="020B0604020202020204" pitchFamily="34" charset="0"/>
              <a:ea typeface="+mn-ea"/>
              <a:cs typeface="Arial" panose="020B0604020202020204" pitchFamily="34" charset="0"/>
            </a:endParaRPr>
          </a:p>
          <a:p>
            <a:pPr marL="628650" lvl="1" indent="-171450">
              <a:buFont typeface="Arial" panose="020B0604020202020204" pitchFamily="34" charset="0"/>
              <a:buChar char="•"/>
            </a:pPr>
            <a:r>
              <a:rPr lang="en-GB" sz="1200" b="1" kern="1200" dirty="0">
                <a:solidFill>
                  <a:schemeClr val="tx1"/>
                </a:solidFill>
                <a:effectLst/>
                <a:latin typeface="Arial" panose="020B0604020202020204" pitchFamily="34" charset="0"/>
                <a:ea typeface="+mn-ea"/>
                <a:cs typeface="Arial" panose="020B0604020202020204" pitchFamily="34" charset="0"/>
              </a:rPr>
              <a:t>Precipitation</a:t>
            </a:r>
            <a:r>
              <a:rPr lang="en-GB" sz="1200" kern="1200" dirty="0">
                <a:solidFill>
                  <a:schemeClr val="tx1"/>
                </a:solidFill>
                <a:effectLst/>
                <a:latin typeface="Arial" panose="020B0604020202020204" pitchFamily="34" charset="0"/>
                <a:ea typeface="+mn-ea"/>
                <a:cs typeface="Arial" panose="020B0604020202020204" pitchFamily="34" charset="0"/>
              </a:rPr>
              <a:t> is when water (which could be rain, snow, hail or sleet) falls from clouds in the sky. This falls on the land and enables plants to grow and provides us with drinking water. </a:t>
            </a:r>
            <a:endParaRPr lang="en-US" sz="1200" kern="1200" dirty="0">
              <a:solidFill>
                <a:schemeClr val="tx1"/>
              </a:solidFill>
              <a:effectLst/>
              <a:latin typeface="Arial" panose="020B0604020202020204" pitchFamily="34" charset="0"/>
              <a:ea typeface="+mn-ea"/>
              <a:cs typeface="Arial" panose="020B0604020202020204" pitchFamily="34" charset="0"/>
            </a:endParaRPr>
          </a:p>
          <a:p>
            <a:pPr marL="628650" lvl="1" indent="-171450">
              <a:buFont typeface="Arial" panose="020B0604020202020204" pitchFamily="34" charset="0"/>
              <a:buChar char="•"/>
            </a:pPr>
            <a:r>
              <a:rPr lang="en-GB" sz="1200" b="1" kern="1200" dirty="0">
                <a:solidFill>
                  <a:schemeClr val="tx1"/>
                </a:solidFill>
                <a:effectLst/>
                <a:latin typeface="Arial" panose="020B0604020202020204" pitchFamily="34" charset="0"/>
                <a:ea typeface="+mn-ea"/>
                <a:cs typeface="Arial" panose="020B0604020202020204" pitchFamily="34" charset="0"/>
              </a:rPr>
              <a:t>Collection/run off </a:t>
            </a:r>
            <a:r>
              <a:rPr lang="en-GB" sz="1200" kern="1200" dirty="0">
                <a:solidFill>
                  <a:schemeClr val="tx1"/>
                </a:solidFill>
                <a:effectLst/>
                <a:latin typeface="Arial" panose="020B0604020202020204" pitchFamily="34" charset="0"/>
                <a:ea typeface="+mn-ea"/>
                <a:cs typeface="Arial" panose="020B0604020202020204" pitchFamily="34" charset="0"/>
              </a:rPr>
              <a:t>happens when much of this water flows into lakes and rivers, and gets carried back to the sea. </a:t>
            </a:r>
            <a:endParaRPr lang="en-US" sz="1200" kern="1200" dirty="0">
              <a:solidFill>
                <a:schemeClr val="tx1"/>
              </a:solidFill>
              <a:effectLst/>
              <a:latin typeface="Arial" panose="020B0604020202020204" pitchFamily="34" charset="0"/>
              <a:ea typeface="+mn-ea"/>
              <a:cs typeface="Arial" panose="020B0604020202020204" pitchFamily="34" charset="0"/>
            </a:endParaRPr>
          </a:p>
          <a:p>
            <a:pPr marL="171450" indent="-171450">
              <a:buFont typeface="Arial" panose="020B0604020202020204" pitchFamily="34" charset="0"/>
              <a:buChar char="•"/>
            </a:pP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EDB04DEE-F213-459B-8110-FE276ED78835}" type="slidenum">
              <a:rPr lang="en-US"/>
              <a:t>5</a:t>
            </a:fld>
            <a:endParaRPr lang="en-US"/>
          </a:p>
        </p:txBody>
      </p:sp>
    </p:spTree>
    <p:extLst>
      <p:ext uri="{BB962C8B-B14F-4D97-AF65-F5344CB8AC3E}">
        <p14:creationId xmlns:p14="http://schemas.microsoft.com/office/powerpoint/2010/main" val="25521885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Arial" panose="020B0604020202020204" pitchFamily="34" charset="0"/>
                <a:ea typeface="+mn-ea"/>
                <a:cs typeface="Arial" panose="020B0604020202020204" pitchFamily="34" charset="0"/>
              </a:rPr>
              <a:t>Teacher notes: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a:solidFill>
                  <a:schemeClr val="tx1"/>
                </a:solidFill>
                <a:effectLst/>
                <a:latin typeface="Arial" panose="020B0604020202020204" pitchFamily="34" charset="0"/>
                <a:ea typeface="+mn-ea"/>
                <a:cs typeface="Arial" panose="020B0604020202020204" pitchFamily="34" charset="0"/>
              </a:rPr>
              <a:t>Ask pupils to look at the keywords and images on their table again. Tell them to work together to see if they have matched them correctly. Once they have done this, go through the answers again as a class to make sure each group has matched the images and keywords correctly.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kern="1200" dirty="0">
                <a:solidFill>
                  <a:schemeClr val="tx1"/>
                </a:solidFill>
                <a:effectLst/>
                <a:latin typeface="Arial" panose="020B0604020202020204" pitchFamily="34" charset="0"/>
                <a:ea typeface="+mn-ea"/>
                <a:cs typeface="Arial" panose="020B0604020202020204" pitchFamily="34" charset="0"/>
              </a:rPr>
              <a:t>Finally, give pupils a printed copy of the water cycle diagram which has the labels missing. Ask pupils to fill in the gaps and label the diagram with the key stages of the water cycle. They can use their own knowledge of the water cycle, the diagram on the board and the card sort activity on their tables to help them.</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EDB04DEE-F213-459B-8110-FE276ED78835}" type="slidenum">
              <a:rPr lang="en-US"/>
              <a:t>6</a:t>
            </a:fld>
            <a:endParaRPr lang="en-US"/>
          </a:p>
        </p:txBody>
      </p:sp>
    </p:spTree>
    <p:extLst>
      <p:ext uri="{BB962C8B-B14F-4D97-AF65-F5344CB8AC3E}">
        <p14:creationId xmlns:p14="http://schemas.microsoft.com/office/powerpoint/2010/main" val="13930017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anose="020B0604020202020204" pitchFamily="34" charset="0"/>
                <a:ea typeface="+mn-ea"/>
                <a:cs typeface="Arial" panose="020B0604020202020204" pitchFamily="34" charset="0"/>
              </a:rPr>
              <a:t>Teacher instructions: </a:t>
            </a:r>
          </a:p>
          <a:p>
            <a:pPr marL="171450" indent="-171450">
              <a:buFont typeface="Arial" panose="020B0604020202020204" pitchFamily="34" charset="0"/>
              <a:buChar char="•"/>
            </a:pPr>
            <a:r>
              <a:rPr lang="en-US" sz="1200" kern="1200" dirty="0">
                <a:solidFill>
                  <a:schemeClr val="tx1"/>
                </a:solidFill>
                <a:effectLst/>
                <a:latin typeface="Arial" panose="020B0604020202020204" pitchFamily="34" charset="0"/>
                <a:ea typeface="+mn-ea"/>
                <a:cs typeface="Arial" panose="020B0604020202020204" pitchFamily="34" charset="0"/>
              </a:rPr>
              <a:t>Now that your pupils are all water cycle experts, explain that they are going to make their own models of the water cycle to see it in action. For the models, you will need the following for each child. </a:t>
            </a:r>
          </a:p>
          <a:p>
            <a:pPr marL="628650" lvl="1" indent="-171450">
              <a:buFont typeface="Arial" panose="020B0604020202020204" pitchFamily="34" charset="0"/>
              <a:buChar char="•"/>
            </a:pPr>
            <a:r>
              <a:rPr lang="en-US" sz="1200" kern="1200" dirty="0">
                <a:solidFill>
                  <a:schemeClr val="tx1"/>
                </a:solidFill>
                <a:effectLst/>
                <a:latin typeface="Arial" panose="020B0604020202020204" pitchFamily="34" charset="0"/>
                <a:ea typeface="+mn-ea"/>
                <a:cs typeface="Arial" panose="020B0604020202020204" pitchFamily="34" charset="0"/>
              </a:rPr>
              <a:t>A clear plastic jar (They should label their jars so that they can observe and record what is happening).</a:t>
            </a:r>
          </a:p>
          <a:p>
            <a:pPr marL="628650" lvl="1" indent="-171450">
              <a:buFont typeface="Arial" panose="020B0604020202020204" pitchFamily="34" charset="0"/>
              <a:buChar char="•"/>
            </a:pPr>
            <a:r>
              <a:rPr lang="en-US" sz="1200" kern="1200" dirty="0">
                <a:solidFill>
                  <a:schemeClr val="tx1"/>
                </a:solidFill>
                <a:effectLst/>
                <a:latin typeface="Arial" panose="020B0604020202020204" pitchFamily="34" charset="0"/>
                <a:ea typeface="+mn-ea"/>
                <a:cs typeface="Arial" panose="020B0604020202020204" pitchFamily="34" charset="0"/>
              </a:rPr>
              <a:t>Cling film or sheets of clear plastic.</a:t>
            </a:r>
          </a:p>
          <a:p>
            <a:pPr marL="628650" lvl="1" indent="-171450">
              <a:buFont typeface="Arial" panose="020B0604020202020204" pitchFamily="34" charset="0"/>
              <a:buChar char="•"/>
            </a:pPr>
            <a:r>
              <a:rPr lang="en-US" sz="1200" kern="1200" dirty="0">
                <a:solidFill>
                  <a:schemeClr val="tx1"/>
                </a:solidFill>
                <a:effectLst/>
                <a:latin typeface="Arial" panose="020B0604020202020204" pitchFamily="34" charset="0"/>
                <a:ea typeface="+mn-ea"/>
                <a:cs typeface="Arial" panose="020B0604020202020204" pitchFamily="34" charset="0"/>
              </a:rPr>
              <a:t>Rubber band.</a:t>
            </a:r>
          </a:p>
          <a:p>
            <a:pPr marL="628650" lvl="1" indent="-171450">
              <a:buFont typeface="Arial" panose="020B0604020202020204" pitchFamily="34" charset="0"/>
              <a:buChar char="•"/>
            </a:pPr>
            <a:r>
              <a:rPr lang="en-US" sz="1200" kern="1200" dirty="0">
                <a:solidFill>
                  <a:schemeClr val="tx1"/>
                </a:solidFill>
                <a:effectLst/>
                <a:latin typeface="Arial" panose="020B0604020202020204" pitchFamily="34" charset="0"/>
                <a:ea typeface="+mn-ea"/>
                <a:cs typeface="Arial" panose="020B0604020202020204" pitchFamily="34" charset="0"/>
              </a:rPr>
              <a:t>Soil.</a:t>
            </a:r>
          </a:p>
          <a:p>
            <a:pPr marL="628650" lvl="1" indent="-171450">
              <a:buFont typeface="Arial" panose="020B0604020202020204" pitchFamily="34" charset="0"/>
              <a:buChar char="•"/>
            </a:pPr>
            <a:r>
              <a:rPr lang="en-US" sz="1200" kern="1200" dirty="0">
                <a:solidFill>
                  <a:schemeClr val="tx1"/>
                </a:solidFill>
                <a:effectLst/>
                <a:latin typeface="Arial" panose="020B0604020202020204" pitchFamily="34" charset="0"/>
                <a:ea typeface="+mn-ea"/>
                <a:cs typeface="Arial" panose="020B0604020202020204" pitchFamily="34" charset="0"/>
              </a:rPr>
              <a:t>Birdseed.</a:t>
            </a:r>
          </a:p>
          <a:p>
            <a:pPr marL="628650" lvl="1" indent="-171450">
              <a:buFont typeface="Arial" panose="020B0604020202020204" pitchFamily="34" charset="0"/>
              <a:buChar char="•"/>
            </a:pPr>
            <a:r>
              <a:rPr lang="en-US" sz="1200" kern="1200" dirty="0">
                <a:solidFill>
                  <a:schemeClr val="tx1"/>
                </a:solidFill>
                <a:effectLst/>
                <a:latin typeface="Arial" panose="020B0604020202020204" pitchFamily="34" charset="0"/>
                <a:ea typeface="+mn-ea"/>
                <a:cs typeface="Arial" panose="020B0604020202020204" pitchFamily="34" charset="0"/>
              </a:rPr>
              <a:t>Measuring cup.</a:t>
            </a:r>
          </a:p>
          <a:p>
            <a:pPr marL="628650" lvl="1" indent="-171450">
              <a:buFont typeface="Arial" panose="020B0604020202020204" pitchFamily="34" charset="0"/>
              <a:buChar char="•"/>
            </a:pPr>
            <a:r>
              <a:rPr lang="en-US" sz="1200" kern="1200" dirty="0">
                <a:solidFill>
                  <a:schemeClr val="tx1"/>
                </a:solidFill>
                <a:effectLst/>
                <a:latin typeface="Arial" panose="020B0604020202020204" pitchFamily="34" charset="0"/>
                <a:ea typeface="+mn-ea"/>
                <a:cs typeface="Arial" panose="020B0604020202020204" pitchFamily="34" charset="0"/>
              </a:rPr>
              <a:t>Water</a:t>
            </a:r>
          </a:p>
          <a:p>
            <a:pPr marL="171450" lvl="0" indent="-171450">
              <a:buFont typeface="Arial" panose="020B0604020202020204" pitchFamily="34" charset="0"/>
              <a:buChar char="•"/>
            </a:pPr>
            <a:r>
              <a:rPr lang="en-US" sz="1200" kern="1200" dirty="0">
                <a:solidFill>
                  <a:schemeClr val="tx1"/>
                </a:solidFill>
                <a:effectLst/>
                <a:latin typeface="Arial" panose="020B0604020202020204" pitchFamily="34" charset="0"/>
                <a:ea typeface="+mn-ea"/>
                <a:cs typeface="Arial" panose="020B0604020202020204" pitchFamily="34" charset="0"/>
              </a:rPr>
              <a:t>Go through the instructions on the board with the pupils.</a:t>
            </a:r>
          </a:p>
          <a:p>
            <a:pPr marL="171450" lvl="0" indent="-171450">
              <a:buFont typeface="Arial" panose="020B0604020202020204" pitchFamily="34" charset="0"/>
              <a:buChar char="•"/>
            </a:pPr>
            <a:r>
              <a:rPr lang="en-US" sz="1200" kern="1200" dirty="0">
                <a:solidFill>
                  <a:schemeClr val="tx1"/>
                </a:solidFill>
                <a:effectLst/>
                <a:latin typeface="Arial" panose="020B0604020202020204" pitchFamily="34" charset="0"/>
                <a:ea typeface="+mn-ea"/>
                <a:cs typeface="Arial" panose="020B0604020202020204" pitchFamily="34" charset="0"/>
              </a:rPr>
              <a:t>Over the next few days, the pupils should examine their jars and record what they can see. They should then use their observations to answer the following questions:</a:t>
            </a:r>
          </a:p>
          <a:p>
            <a:pPr lvl="1"/>
            <a:r>
              <a:rPr lang="en-US" sz="1200" kern="1200" dirty="0">
                <a:solidFill>
                  <a:schemeClr val="tx1"/>
                </a:solidFill>
                <a:effectLst/>
                <a:latin typeface="Arial" panose="020B0604020202020204" pitchFamily="34" charset="0"/>
                <a:ea typeface="+mn-ea"/>
                <a:cs typeface="Arial" panose="020B0604020202020204" pitchFamily="34" charset="0"/>
              </a:rPr>
              <a:t>1.</a:t>
            </a:r>
            <a:r>
              <a:rPr lang="en-GB" sz="1200" kern="1200" dirty="0">
                <a:solidFill>
                  <a:schemeClr val="tx1"/>
                </a:solidFill>
                <a:effectLst/>
                <a:latin typeface="Arial" panose="020B0604020202020204" pitchFamily="34" charset="0"/>
                <a:ea typeface="+mn-ea"/>
                <a:cs typeface="Arial" panose="020B0604020202020204" pitchFamily="34" charset="0"/>
              </a:rPr>
              <a:t> </a:t>
            </a:r>
            <a:r>
              <a:rPr lang="en-US" sz="1200" kern="1200" dirty="0">
                <a:solidFill>
                  <a:schemeClr val="tx1"/>
                </a:solidFill>
                <a:effectLst/>
                <a:latin typeface="Arial" panose="020B0604020202020204" pitchFamily="34" charset="0"/>
                <a:ea typeface="+mn-ea"/>
                <a:cs typeface="Arial" panose="020B0604020202020204" pitchFamily="34" charset="0"/>
              </a:rPr>
              <a:t>How did the appearance of the jar and plastic cover change?</a:t>
            </a:r>
          </a:p>
          <a:p>
            <a:pPr lvl="1"/>
            <a:r>
              <a:rPr lang="en-US" sz="1200" kern="1200" dirty="0">
                <a:solidFill>
                  <a:schemeClr val="tx1"/>
                </a:solidFill>
                <a:effectLst/>
                <a:latin typeface="Arial" panose="020B0604020202020204" pitchFamily="34" charset="0"/>
                <a:ea typeface="+mn-ea"/>
                <a:cs typeface="Arial" panose="020B0604020202020204" pitchFamily="34" charset="0"/>
              </a:rPr>
              <a:t>2. Did droplets appear on the inside or outside of the jar?</a:t>
            </a:r>
          </a:p>
          <a:p>
            <a:pPr lvl="1"/>
            <a:r>
              <a:rPr lang="en-US" sz="1200" kern="1200" dirty="0">
                <a:solidFill>
                  <a:schemeClr val="tx1"/>
                </a:solidFill>
                <a:effectLst/>
                <a:latin typeface="Arial" panose="020B0604020202020204" pitchFamily="34" charset="0"/>
                <a:ea typeface="+mn-ea"/>
                <a:cs typeface="Arial" panose="020B0604020202020204" pitchFamily="34" charset="0"/>
              </a:rPr>
              <a:t>3. Where do you think the water droplets came from?</a:t>
            </a:r>
          </a:p>
          <a:p>
            <a:pPr lvl="1"/>
            <a:r>
              <a:rPr lang="en-US" sz="1200" kern="1200" dirty="0">
                <a:solidFill>
                  <a:schemeClr val="tx1"/>
                </a:solidFill>
                <a:effectLst/>
                <a:latin typeface="Arial" panose="020B0604020202020204" pitchFamily="34" charset="0"/>
                <a:ea typeface="+mn-ea"/>
                <a:cs typeface="Arial" panose="020B0604020202020204" pitchFamily="34" charset="0"/>
              </a:rPr>
              <a:t>4. What happened to the birdseed? </a:t>
            </a:r>
          </a:p>
          <a:p>
            <a:pPr lvl="1"/>
            <a:r>
              <a:rPr lang="en-US" sz="1200" kern="1200" dirty="0">
                <a:solidFill>
                  <a:schemeClr val="tx1"/>
                </a:solidFill>
                <a:effectLst/>
                <a:latin typeface="Arial" panose="020B0604020202020204" pitchFamily="34" charset="0"/>
                <a:ea typeface="+mn-ea"/>
                <a:cs typeface="Arial" panose="020B0604020202020204" pitchFamily="34" charset="0"/>
              </a:rPr>
              <a:t>5.</a:t>
            </a:r>
            <a:r>
              <a:rPr lang="en-GB" sz="1200" kern="1200" dirty="0">
                <a:solidFill>
                  <a:schemeClr val="tx1"/>
                </a:solidFill>
                <a:effectLst/>
                <a:latin typeface="Arial" panose="020B0604020202020204" pitchFamily="34" charset="0"/>
                <a:ea typeface="+mn-ea"/>
                <a:cs typeface="Arial" panose="020B0604020202020204" pitchFamily="34" charset="0"/>
              </a:rPr>
              <a:t> </a:t>
            </a:r>
            <a:r>
              <a:rPr lang="en-US" sz="1200" kern="1200" dirty="0">
                <a:solidFill>
                  <a:schemeClr val="tx1"/>
                </a:solidFill>
                <a:effectLst/>
                <a:latin typeface="Arial" panose="020B0604020202020204" pitchFamily="34" charset="0"/>
                <a:ea typeface="+mn-ea"/>
                <a:cs typeface="Arial" panose="020B0604020202020204" pitchFamily="34" charset="0"/>
              </a:rPr>
              <a:t>What role did sunlight play in the change from liquid water to water </a:t>
            </a:r>
            <a:r>
              <a:rPr lang="en-US" sz="1200" kern="1200" dirty="0" err="1">
                <a:solidFill>
                  <a:schemeClr val="tx1"/>
                </a:solidFill>
                <a:effectLst/>
                <a:latin typeface="Arial" panose="020B0604020202020204" pitchFamily="34" charset="0"/>
                <a:ea typeface="+mn-ea"/>
                <a:cs typeface="Arial" panose="020B0604020202020204" pitchFamily="34" charset="0"/>
              </a:rPr>
              <a:t>vapour</a:t>
            </a:r>
            <a:r>
              <a:rPr lang="en-US" sz="1200" kern="1200" dirty="0">
                <a:solidFill>
                  <a:schemeClr val="tx1"/>
                </a:solidFill>
                <a:effectLst/>
                <a:latin typeface="Arial" panose="020B0604020202020204" pitchFamily="34" charset="0"/>
                <a:ea typeface="+mn-ea"/>
                <a:cs typeface="Arial" panose="020B0604020202020204" pitchFamily="34" charset="0"/>
              </a:rPr>
              <a:t>?</a:t>
            </a:r>
          </a:p>
          <a:p>
            <a:endParaRPr lang="en-US" sz="1200" b="1" kern="1200" dirty="0">
              <a:solidFill>
                <a:schemeClr val="tx1"/>
              </a:solidFill>
              <a:effectLst/>
              <a:latin typeface="Arial" panose="020B0604020202020204" pitchFamily="34" charset="0"/>
              <a:ea typeface="+mn-ea"/>
              <a:cs typeface="Arial" panose="020B0604020202020204" pitchFamily="34" charset="0"/>
            </a:endParaRPr>
          </a:p>
          <a:p>
            <a:r>
              <a:rPr lang="en-US" sz="1200" b="1" kern="1200" dirty="0">
                <a:solidFill>
                  <a:schemeClr val="tx1"/>
                </a:solidFill>
                <a:effectLst/>
                <a:latin typeface="Arial" panose="020B0604020202020204" pitchFamily="34" charset="0"/>
                <a:ea typeface="+mn-ea"/>
                <a:cs typeface="Arial" panose="020B0604020202020204" pitchFamily="34" charset="0"/>
              </a:rPr>
              <a:t>Assessment</a:t>
            </a:r>
            <a:endParaRPr lang="en-US" sz="1200" kern="1200" dirty="0">
              <a:solidFill>
                <a:schemeClr val="tx1"/>
              </a:solidFill>
              <a:effectLst/>
              <a:latin typeface="Arial" panose="020B0604020202020204" pitchFamily="34" charset="0"/>
              <a:ea typeface="+mn-ea"/>
              <a:cs typeface="Arial" panose="020B0604020202020204" pitchFamily="34" charset="0"/>
            </a:endParaRPr>
          </a:p>
          <a:p>
            <a:r>
              <a:rPr lang="en-US" sz="1200" kern="1200" dirty="0">
                <a:solidFill>
                  <a:schemeClr val="tx1"/>
                </a:solidFill>
                <a:effectLst/>
                <a:latin typeface="Arial" panose="020B0604020202020204" pitchFamily="34" charset="0"/>
                <a:ea typeface="+mn-ea"/>
                <a:cs typeface="Arial" panose="020B0604020202020204" pitchFamily="34" charset="0"/>
              </a:rPr>
              <a:t>Using their observations, the pupils should draw their jars and explain the processes using the correct key words from the water cycle. They should take time to think about what they have learnt, then pair up with another pupil and share their ideas. They can then assess each others understanding of the key words and processes and amend if necessary through feedback.</a:t>
            </a:r>
          </a:p>
          <a:p>
            <a:pPr marL="171450" lvl="0" indent="-171450">
              <a:buFont typeface="Arial" panose="020B0604020202020204" pitchFamily="34" charset="0"/>
              <a:buChar char="•"/>
            </a:pPr>
            <a:endParaRPr lang="en-US" sz="1200" kern="1200" dirty="0">
              <a:solidFill>
                <a:schemeClr val="tx1"/>
              </a:solidFill>
              <a:effectLst/>
              <a:latin typeface="Arial" panose="020B0604020202020204" pitchFamily="34" charset="0"/>
              <a:ea typeface="+mn-ea"/>
              <a:cs typeface="Arial" panose="020B0604020202020204" pitchFamily="34" charset="0"/>
            </a:endParaRPr>
          </a:p>
        </p:txBody>
      </p:sp>
      <p:sp>
        <p:nvSpPr>
          <p:cNvPr id="4" name="Slide Number Placeholder 3"/>
          <p:cNvSpPr>
            <a:spLocks noGrp="1"/>
          </p:cNvSpPr>
          <p:nvPr>
            <p:ph type="sldNum" sz="quarter" idx="5"/>
          </p:nvPr>
        </p:nvSpPr>
        <p:spPr/>
        <p:txBody>
          <a:bodyPr/>
          <a:lstStyle/>
          <a:p>
            <a:fld id="{EDB04DEE-F213-459B-8110-FE276ED78835}" type="slidenum">
              <a:rPr lang="en-US"/>
              <a:t>7</a:t>
            </a:fld>
            <a:endParaRPr lang="en-US"/>
          </a:p>
        </p:txBody>
      </p:sp>
    </p:spTree>
    <p:extLst>
      <p:ext uri="{BB962C8B-B14F-4D97-AF65-F5344CB8AC3E}">
        <p14:creationId xmlns:p14="http://schemas.microsoft.com/office/powerpoint/2010/main" val="27195008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Teacher notes: </a:t>
            </a:r>
          </a:p>
          <a:p>
            <a:pPr marL="171450" lvl="0" indent="-171450">
              <a:buFont typeface="Arial" panose="020B0604020202020204" pitchFamily="34" charset="0"/>
              <a:buChar char="•"/>
            </a:pPr>
            <a:r>
              <a:rPr lang="en-US" sz="1200" kern="1200" dirty="0">
                <a:solidFill>
                  <a:schemeClr val="tx1"/>
                </a:solidFill>
                <a:effectLst/>
                <a:latin typeface="Arial" panose="020B0604020202020204" pitchFamily="34" charset="0"/>
                <a:ea typeface="+mn-ea"/>
                <a:cs typeface="Arial" panose="020B0604020202020204" pitchFamily="34" charset="0"/>
              </a:rPr>
              <a:t>Explain to the class that they will be acting out the water cycle. Split the class into four groups. Each group should be allocated one stage of the water cycle. </a:t>
            </a:r>
          </a:p>
          <a:p>
            <a:pPr marL="171450" lvl="0" indent="-171450">
              <a:buFont typeface="Arial" panose="020B0604020202020204" pitchFamily="34" charset="0"/>
              <a:buChar char="•"/>
            </a:pPr>
            <a:r>
              <a:rPr lang="en-US" sz="1200" kern="1200" dirty="0">
                <a:solidFill>
                  <a:schemeClr val="tx1"/>
                </a:solidFill>
                <a:effectLst/>
                <a:latin typeface="Arial" panose="020B0604020202020204" pitchFamily="34" charset="0"/>
                <a:ea typeface="+mn-ea"/>
                <a:cs typeface="Arial" panose="020B0604020202020204" pitchFamily="34" charset="0"/>
              </a:rPr>
              <a:t>Make sure that the other groups don’t know what stage it is – you could write each stage on a card and put it in an envelope, so that they can’t see or others can’t hear what has been given to them. </a:t>
            </a:r>
          </a:p>
          <a:p>
            <a:pPr marL="171450" lvl="0" indent="-171450">
              <a:buFont typeface="Arial" panose="020B0604020202020204" pitchFamily="34" charset="0"/>
              <a:buChar char="•"/>
            </a:pPr>
            <a:r>
              <a:rPr lang="en-US" sz="1200" kern="1200" dirty="0">
                <a:solidFill>
                  <a:schemeClr val="tx1"/>
                </a:solidFill>
                <a:effectLst/>
                <a:latin typeface="Arial" panose="020B0604020202020204" pitchFamily="34" charset="0"/>
                <a:ea typeface="+mn-ea"/>
                <a:cs typeface="Arial" panose="020B0604020202020204" pitchFamily="34" charset="0"/>
              </a:rPr>
              <a:t>Each group should then think of actions they could use to represent the stage. Once they have decided on their actions, they should share them with the rest of the class who have to guess what stage of the water cycle they are representing.  </a:t>
            </a:r>
          </a:p>
          <a:p>
            <a:pPr marL="171450" lvl="0" indent="-171450">
              <a:buFont typeface="Arial" panose="020B0604020202020204" pitchFamily="34" charset="0"/>
              <a:buChar char="•"/>
            </a:pPr>
            <a:r>
              <a:rPr lang="en-US" sz="1200" kern="1200" dirty="0">
                <a:solidFill>
                  <a:schemeClr val="tx1"/>
                </a:solidFill>
                <a:effectLst/>
                <a:latin typeface="Arial" panose="020B0604020202020204" pitchFamily="34" charset="0"/>
                <a:ea typeface="+mn-ea"/>
                <a:cs typeface="Arial" panose="020B0604020202020204" pitchFamily="34" charset="0"/>
              </a:rPr>
              <a:t>Each group should then teach the action to the rest of the class to create a dramatized water cycle. </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EDB04DEE-F213-459B-8110-FE276ED78835}" type="slidenum">
              <a:rPr lang="en-US"/>
              <a:t>8</a:t>
            </a:fld>
            <a:endParaRPr lang="en-US"/>
          </a:p>
        </p:txBody>
      </p:sp>
    </p:spTree>
    <p:extLst>
      <p:ext uri="{BB962C8B-B14F-4D97-AF65-F5344CB8AC3E}">
        <p14:creationId xmlns:p14="http://schemas.microsoft.com/office/powerpoint/2010/main" val="22201485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Teacher notes: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Arial" panose="020B0604020202020204" pitchFamily="34" charset="0"/>
                <a:ea typeface="+mn-ea"/>
                <a:cs typeface="Arial" panose="020B0604020202020204" pitchFamily="34" charset="0"/>
              </a:rPr>
              <a:t>Print off water cycle quizzes for each pupil to complete. Share the answers as a class and review each stage of the water cycle. Use questions to ensure that the pupils understand why the water cycle is vital to life on earth. For example, the fact that without the water cycle, rain would not fall to enable plants and crops to grow.</a:t>
            </a:r>
          </a:p>
          <a:p>
            <a:endParaRPr lang="en-US" dirty="0">
              <a:cs typeface="Calibri"/>
            </a:endParaRPr>
          </a:p>
        </p:txBody>
      </p:sp>
      <p:sp>
        <p:nvSpPr>
          <p:cNvPr id="4" name="Slide Number Placeholder 3"/>
          <p:cNvSpPr>
            <a:spLocks noGrp="1"/>
          </p:cNvSpPr>
          <p:nvPr>
            <p:ph type="sldNum" sz="quarter" idx="5"/>
          </p:nvPr>
        </p:nvSpPr>
        <p:spPr/>
        <p:txBody>
          <a:bodyPr/>
          <a:lstStyle/>
          <a:p>
            <a:fld id="{EDB04DEE-F213-459B-8110-FE276ED78835}" type="slidenum">
              <a:rPr lang="en-US"/>
              <a:t>9</a:t>
            </a:fld>
            <a:endParaRPr lang="en-US"/>
          </a:p>
        </p:txBody>
      </p:sp>
    </p:spTree>
    <p:extLst>
      <p:ext uri="{BB962C8B-B14F-4D97-AF65-F5344CB8AC3E}">
        <p14:creationId xmlns:p14="http://schemas.microsoft.com/office/powerpoint/2010/main" val="27477085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DB33B93C-3DC0-4600-AD79-7AD47602CDF3}" type="datetimeFigureOut">
              <a:rPr lang="en-GB" smtClean="0"/>
              <a:t>14/04/2022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E2158E-7282-4F10-AC33-D1659078B2B5}" type="slidenum">
              <a:rPr lang="en-GB" smtClean="0"/>
              <a:t>‹#›</a:t>
            </a:fld>
            <a:endParaRPr lang="en-GB"/>
          </a:p>
        </p:txBody>
      </p:sp>
    </p:spTree>
    <p:extLst>
      <p:ext uri="{BB962C8B-B14F-4D97-AF65-F5344CB8AC3E}">
        <p14:creationId xmlns:p14="http://schemas.microsoft.com/office/powerpoint/2010/main" val="33562672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B33B93C-3DC0-4600-AD79-7AD47602CDF3}" type="datetimeFigureOut">
              <a:rPr lang="en-GB" smtClean="0"/>
              <a:t>14/04/2022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E2158E-7282-4F10-AC33-D1659078B2B5}" type="slidenum">
              <a:rPr lang="en-GB" smtClean="0"/>
              <a:t>‹#›</a:t>
            </a:fld>
            <a:endParaRPr lang="en-GB"/>
          </a:p>
        </p:txBody>
      </p:sp>
    </p:spTree>
    <p:extLst>
      <p:ext uri="{BB962C8B-B14F-4D97-AF65-F5344CB8AC3E}">
        <p14:creationId xmlns:p14="http://schemas.microsoft.com/office/powerpoint/2010/main" val="26951489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B33B93C-3DC0-4600-AD79-7AD47602CDF3}" type="datetimeFigureOut">
              <a:rPr lang="en-GB" smtClean="0"/>
              <a:t>14/04/2022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E2158E-7282-4F10-AC33-D1659078B2B5}" type="slidenum">
              <a:rPr lang="en-GB" smtClean="0"/>
              <a:t>‹#›</a:t>
            </a:fld>
            <a:endParaRPr lang="en-GB"/>
          </a:p>
        </p:txBody>
      </p:sp>
    </p:spTree>
    <p:extLst>
      <p:ext uri="{BB962C8B-B14F-4D97-AF65-F5344CB8AC3E}">
        <p14:creationId xmlns:p14="http://schemas.microsoft.com/office/powerpoint/2010/main" val="36781671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B33B93C-3DC0-4600-AD79-7AD47602CDF3}" type="datetimeFigureOut">
              <a:rPr lang="en-GB" smtClean="0"/>
              <a:t>14/04/2022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E2158E-7282-4F10-AC33-D1659078B2B5}" type="slidenum">
              <a:rPr lang="en-GB" smtClean="0"/>
              <a:t>‹#›</a:t>
            </a:fld>
            <a:endParaRPr lang="en-GB"/>
          </a:p>
        </p:txBody>
      </p:sp>
    </p:spTree>
    <p:extLst>
      <p:ext uri="{BB962C8B-B14F-4D97-AF65-F5344CB8AC3E}">
        <p14:creationId xmlns:p14="http://schemas.microsoft.com/office/powerpoint/2010/main" val="873568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B33B93C-3DC0-4600-AD79-7AD47602CDF3}" type="datetimeFigureOut">
              <a:rPr lang="en-GB" smtClean="0"/>
              <a:t>14/04/2022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E2158E-7282-4F10-AC33-D1659078B2B5}" type="slidenum">
              <a:rPr lang="en-GB" smtClean="0"/>
              <a:t>‹#›</a:t>
            </a:fld>
            <a:endParaRPr lang="en-GB"/>
          </a:p>
        </p:txBody>
      </p:sp>
    </p:spTree>
    <p:extLst>
      <p:ext uri="{BB962C8B-B14F-4D97-AF65-F5344CB8AC3E}">
        <p14:creationId xmlns:p14="http://schemas.microsoft.com/office/powerpoint/2010/main" val="2032707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DB33B93C-3DC0-4600-AD79-7AD47602CDF3}" type="datetimeFigureOut">
              <a:rPr lang="en-GB" smtClean="0"/>
              <a:t>14/04/2022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4E2158E-7282-4F10-AC33-D1659078B2B5}" type="slidenum">
              <a:rPr lang="en-GB" smtClean="0"/>
              <a:t>‹#›</a:t>
            </a:fld>
            <a:endParaRPr lang="en-GB"/>
          </a:p>
        </p:txBody>
      </p:sp>
    </p:spTree>
    <p:extLst>
      <p:ext uri="{BB962C8B-B14F-4D97-AF65-F5344CB8AC3E}">
        <p14:creationId xmlns:p14="http://schemas.microsoft.com/office/powerpoint/2010/main" val="2925107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B33B93C-3DC0-4600-AD79-7AD47602CDF3}" type="datetimeFigureOut">
              <a:rPr lang="en-GB" smtClean="0"/>
              <a:t>14/04/2022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4E2158E-7282-4F10-AC33-D1659078B2B5}" type="slidenum">
              <a:rPr lang="en-GB" smtClean="0"/>
              <a:t>‹#›</a:t>
            </a:fld>
            <a:endParaRPr lang="en-GB"/>
          </a:p>
        </p:txBody>
      </p:sp>
    </p:spTree>
    <p:extLst>
      <p:ext uri="{BB962C8B-B14F-4D97-AF65-F5344CB8AC3E}">
        <p14:creationId xmlns:p14="http://schemas.microsoft.com/office/powerpoint/2010/main" val="2983950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DB33B93C-3DC0-4600-AD79-7AD47602CDF3}" type="datetimeFigureOut">
              <a:rPr lang="en-GB" smtClean="0"/>
              <a:t>14/04/2022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4E2158E-7282-4F10-AC33-D1659078B2B5}" type="slidenum">
              <a:rPr lang="en-GB" smtClean="0"/>
              <a:t>‹#›</a:t>
            </a:fld>
            <a:endParaRPr lang="en-GB"/>
          </a:p>
        </p:txBody>
      </p:sp>
    </p:spTree>
    <p:extLst>
      <p:ext uri="{BB962C8B-B14F-4D97-AF65-F5344CB8AC3E}">
        <p14:creationId xmlns:p14="http://schemas.microsoft.com/office/powerpoint/2010/main" val="25600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33B93C-3DC0-4600-AD79-7AD47602CDF3}" type="datetimeFigureOut">
              <a:rPr lang="en-GB" smtClean="0"/>
              <a:t>14/04/2022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4E2158E-7282-4F10-AC33-D1659078B2B5}" type="slidenum">
              <a:rPr lang="en-GB" smtClean="0"/>
              <a:t>‹#›</a:t>
            </a:fld>
            <a:endParaRPr lang="en-GB"/>
          </a:p>
        </p:txBody>
      </p:sp>
    </p:spTree>
    <p:extLst>
      <p:ext uri="{BB962C8B-B14F-4D97-AF65-F5344CB8AC3E}">
        <p14:creationId xmlns:p14="http://schemas.microsoft.com/office/powerpoint/2010/main" val="30483693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B33B93C-3DC0-4600-AD79-7AD47602CDF3}" type="datetimeFigureOut">
              <a:rPr lang="en-GB" smtClean="0"/>
              <a:t>14/04/2022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4E2158E-7282-4F10-AC33-D1659078B2B5}" type="slidenum">
              <a:rPr lang="en-GB" smtClean="0"/>
              <a:t>‹#›</a:t>
            </a:fld>
            <a:endParaRPr lang="en-GB"/>
          </a:p>
        </p:txBody>
      </p:sp>
    </p:spTree>
    <p:extLst>
      <p:ext uri="{BB962C8B-B14F-4D97-AF65-F5344CB8AC3E}">
        <p14:creationId xmlns:p14="http://schemas.microsoft.com/office/powerpoint/2010/main" val="20220017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B33B93C-3DC0-4600-AD79-7AD47602CDF3}" type="datetimeFigureOut">
              <a:rPr lang="en-GB" smtClean="0"/>
              <a:t>14/04/2022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4E2158E-7282-4F10-AC33-D1659078B2B5}" type="slidenum">
              <a:rPr lang="en-GB" smtClean="0"/>
              <a:t>‹#›</a:t>
            </a:fld>
            <a:endParaRPr lang="en-GB"/>
          </a:p>
        </p:txBody>
      </p:sp>
    </p:spTree>
    <p:extLst>
      <p:ext uri="{BB962C8B-B14F-4D97-AF65-F5344CB8AC3E}">
        <p14:creationId xmlns:p14="http://schemas.microsoft.com/office/powerpoint/2010/main" val="2453470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33B93C-3DC0-4600-AD79-7AD47602CDF3}" type="datetimeFigureOut">
              <a:rPr lang="en-GB" smtClean="0"/>
              <a:t>14/04/2022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E2158E-7282-4F10-AC33-D1659078B2B5}" type="slidenum">
              <a:rPr lang="en-GB" smtClean="0"/>
              <a:t>‹#›</a:t>
            </a:fld>
            <a:endParaRPr lang="en-GB"/>
          </a:p>
        </p:txBody>
      </p:sp>
    </p:spTree>
    <p:extLst>
      <p:ext uri="{BB962C8B-B14F-4D97-AF65-F5344CB8AC3E}">
        <p14:creationId xmlns:p14="http://schemas.microsoft.com/office/powerpoint/2010/main" val="19568359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6621" y="123825"/>
            <a:ext cx="6734175" cy="6734175"/>
          </a:xfrm>
          <a:prstGeom prst="rect">
            <a:avLst/>
          </a:prstGeom>
        </p:spPr>
      </p:pic>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631055" y="4046910"/>
            <a:ext cx="1146676" cy="2607889"/>
          </a:xfrm>
          <a:prstGeom prst="rect">
            <a:avLst/>
          </a:prstGeom>
        </p:spPr>
      </p:pic>
      <p:sp>
        <p:nvSpPr>
          <p:cNvPr id="6" name="TextBox 5"/>
          <p:cNvSpPr txBox="1"/>
          <p:nvPr/>
        </p:nvSpPr>
        <p:spPr>
          <a:xfrm>
            <a:off x="7269018" y="764770"/>
            <a:ext cx="4922982" cy="4524315"/>
          </a:xfrm>
          <a:prstGeom prst="rect">
            <a:avLst/>
          </a:prstGeom>
          <a:noFill/>
        </p:spPr>
        <p:txBody>
          <a:bodyPr wrap="square" lIns="91440" tIns="45720" rIns="91440" bIns="45720" rtlCol="0" anchor="t">
            <a:spAutoFit/>
          </a:bodyPr>
          <a:lstStyle/>
          <a:p>
            <a:r>
              <a:rPr lang="en-GB" sz="4000" b="1" dirty="0">
                <a:solidFill>
                  <a:srgbClr val="9E007E"/>
                </a:solidFill>
                <a:latin typeface="Arial" panose="020B0604020202020204" pitchFamily="34" charset="0"/>
                <a:cs typeface="Arial" panose="020B0604020202020204" pitchFamily="34" charset="0"/>
              </a:rPr>
              <a:t>KS2 SCIENCE AND GEOGRAPHY</a:t>
            </a:r>
          </a:p>
          <a:p>
            <a:endParaRPr lang="en-GB" sz="4000" b="1" dirty="0">
              <a:solidFill>
                <a:srgbClr val="9E007E"/>
              </a:solidFill>
              <a:latin typeface="Arial" panose="020B0604020202020204" pitchFamily="34" charset="0"/>
              <a:cs typeface="Arial" panose="020B0604020202020204" pitchFamily="34" charset="0"/>
            </a:endParaRPr>
          </a:p>
          <a:p>
            <a:r>
              <a:rPr lang="en-GB" sz="4000" b="1" dirty="0">
                <a:solidFill>
                  <a:srgbClr val="9E007E"/>
                </a:solidFill>
                <a:latin typeface="Arial" panose="020B0604020202020204" pitchFamily="34" charset="0"/>
                <a:cs typeface="Arial" panose="020B0604020202020204" pitchFamily="34" charset="0"/>
              </a:rPr>
              <a:t>THE WATER CYCLE</a:t>
            </a:r>
            <a:r>
              <a:rPr lang="hu-HU" sz="4000" b="1" dirty="0">
                <a:solidFill>
                  <a:srgbClr val="C63527"/>
                </a:solidFill>
                <a:latin typeface="Arial" panose="020B0604020202020204" pitchFamily="34" charset="0"/>
                <a:cs typeface="Arial" panose="020B0604020202020204" pitchFamily="34" charset="0"/>
              </a:rPr>
              <a:t> </a:t>
            </a:r>
          </a:p>
          <a:p>
            <a:endParaRPr lang="hu-HU" sz="4400" dirty="0">
              <a:solidFill>
                <a:srgbClr val="C63527"/>
              </a:solidFill>
              <a:latin typeface="Bobby Jones Soft Regular"/>
            </a:endParaRPr>
          </a:p>
          <a:p>
            <a:r>
              <a:rPr lang="hu-HU" sz="4400" dirty="0">
                <a:solidFill>
                  <a:srgbClr val="C63527"/>
                </a:solidFill>
                <a:latin typeface="Bobby Jones Soft Regular"/>
              </a:rPr>
              <a:t> </a:t>
            </a:r>
          </a:p>
        </p:txBody>
      </p:sp>
    </p:spTree>
    <p:extLst>
      <p:ext uri="{BB962C8B-B14F-4D97-AF65-F5344CB8AC3E}">
        <p14:creationId xmlns:p14="http://schemas.microsoft.com/office/powerpoint/2010/main" val="32204810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66523" y="721360"/>
            <a:ext cx="4384409" cy="5480512"/>
          </a:xfrm>
          <a:prstGeom prst="rect">
            <a:avLst/>
          </a:prstGeom>
        </p:spPr>
      </p:pic>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631055" y="4046910"/>
            <a:ext cx="1146676" cy="2607889"/>
          </a:xfrm>
          <a:prstGeom prst="rect">
            <a:avLst/>
          </a:prstGeom>
        </p:spPr>
      </p:pic>
      <p:sp>
        <p:nvSpPr>
          <p:cNvPr id="9" name="AutoShape 4" descr="blob:https://wateraid.sharepoint.com/97d74e88-79a6-44f0-9d92-df9a7ae46b5b"/>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0" name="Picture 9"/>
          <p:cNvPicPr>
            <a:picLocks noChangeAspect="1"/>
          </p:cNvPicPr>
          <p:nvPr/>
        </p:nvPicPr>
        <p:blipFill>
          <a:blip r:embed="rId5"/>
          <a:stretch>
            <a:fillRect/>
          </a:stretch>
        </p:blipFill>
        <p:spPr>
          <a:xfrm>
            <a:off x="307975" y="646747"/>
            <a:ext cx="5564505" cy="5564505"/>
          </a:xfrm>
          <a:prstGeom prst="rect">
            <a:avLst/>
          </a:prstGeom>
        </p:spPr>
      </p:pic>
    </p:spTree>
    <p:extLst>
      <p:ext uri="{BB962C8B-B14F-4D97-AF65-F5344CB8AC3E}">
        <p14:creationId xmlns:p14="http://schemas.microsoft.com/office/powerpoint/2010/main" val="14713083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1946509" y="-1715600"/>
            <a:ext cx="6645676" cy="10335494"/>
          </a:xfrm>
          <a:prstGeom prst="rect">
            <a:avLst/>
          </a:prstGeom>
        </p:spPr>
      </p:pic>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16650" y="309185"/>
            <a:ext cx="1618015" cy="1510379"/>
          </a:xfrm>
          <a:prstGeom prst="rect">
            <a:avLst/>
          </a:prstGeom>
        </p:spPr>
      </p:pic>
      <p:pic>
        <p:nvPicPr>
          <p:cNvPr id="14" name="Picture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631055" y="4046910"/>
            <a:ext cx="1146676" cy="2607889"/>
          </a:xfrm>
          <a:prstGeom prst="rect">
            <a:avLst/>
          </a:prstGeom>
        </p:spPr>
      </p:pic>
      <p:sp>
        <p:nvSpPr>
          <p:cNvPr id="3" name="TextBox 2"/>
          <p:cNvSpPr txBox="1"/>
          <p:nvPr/>
        </p:nvSpPr>
        <p:spPr>
          <a:xfrm>
            <a:off x="1686560" y="1468582"/>
            <a:ext cx="8158479" cy="3831818"/>
          </a:xfrm>
          <a:prstGeom prst="rect">
            <a:avLst/>
          </a:prstGeom>
          <a:noFill/>
        </p:spPr>
        <p:txBody>
          <a:bodyPr wrap="square" lIns="91440" tIns="45720" rIns="91440" bIns="45720" rtlCol="0" anchor="t">
            <a:spAutoFit/>
          </a:bodyPr>
          <a:lstStyle/>
          <a:p>
            <a:r>
              <a:rPr lang="en-GB" sz="4400" b="1" dirty="0">
                <a:solidFill>
                  <a:srgbClr val="9E007E"/>
                </a:solidFill>
                <a:latin typeface="Arial" panose="020B0604020202020204" pitchFamily="34" charset="0"/>
                <a:cs typeface="Arial" panose="020B0604020202020204" pitchFamily="34" charset="0"/>
              </a:rPr>
              <a:t>LESSON AIMS</a:t>
            </a:r>
          </a:p>
          <a:p>
            <a:endParaRPr lang="hu-HU" dirty="0">
              <a:latin typeface="Bobby Jones Soft Regular" pitchFamily="50" charset="0"/>
            </a:endParaRPr>
          </a:p>
          <a:p>
            <a:pPr marL="285750" lvl="0" indent="-285750">
              <a:buFont typeface="Arial" panose="020B0604020202020204" pitchFamily="34" charset="0"/>
              <a:buChar char="•"/>
            </a:pPr>
            <a:r>
              <a:rPr lang="en-GB" sz="2800" dirty="0">
                <a:solidFill>
                  <a:srgbClr val="0076A8"/>
                </a:solidFill>
                <a:latin typeface="Arial" panose="020B0604020202020204" pitchFamily="34" charset="0"/>
                <a:cs typeface="Arial" panose="020B0604020202020204" pitchFamily="34" charset="0"/>
              </a:rPr>
              <a:t>To learn or recap the key aspects of the water cycle.</a:t>
            </a:r>
            <a:endParaRPr lang="en-US" sz="2800" dirty="0">
              <a:solidFill>
                <a:srgbClr val="0076A8"/>
              </a:solidFill>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GB" sz="2800" dirty="0">
                <a:solidFill>
                  <a:srgbClr val="0076A8"/>
                </a:solidFill>
                <a:latin typeface="Arial" panose="020B0604020202020204" pitchFamily="34" charset="0"/>
                <a:cs typeface="Arial" panose="020B0604020202020204" pitchFamily="34" charset="0"/>
              </a:rPr>
              <a:t>To recreate the water cycle using actions.</a:t>
            </a:r>
            <a:endParaRPr lang="en-US" sz="2800" dirty="0">
              <a:solidFill>
                <a:srgbClr val="0076A8"/>
              </a:solidFill>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GB" sz="2800" dirty="0">
                <a:solidFill>
                  <a:srgbClr val="0076A8"/>
                </a:solidFill>
                <a:latin typeface="Arial" panose="020B0604020202020204" pitchFamily="34" charset="0"/>
                <a:cs typeface="Arial" panose="020B0604020202020204" pitchFamily="34" charset="0"/>
              </a:rPr>
              <a:t>To make a model water cycle in order to observe the process in action.</a:t>
            </a: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hu-HU" dirty="0">
              <a:latin typeface="Bobby Jones Soft Regular" pitchFamily="50" charset="0"/>
            </a:endParaRPr>
          </a:p>
          <a:p>
            <a:pPr>
              <a:spcBef>
                <a:spcPts val="600"/>
              </a:spcBef>
              <a:buFont typeface="Arial" panose="020B0604020202020204" pitchFamily="34" charset="0"/>
              <a:buChar char="•"/>
            </a:pPr>
            <a:endParaRPr lang="hu-HU" b="1" dirty="0">
              <a:solidFill>
                <a:srgbClr val="0076A8"/>
              </a:solidFill>
              <a:latin typeface="Noto Sans" panose="020B0502040504020204" pitchFamily="34" charset="0"/>
              <a:ea typeface="Noto Sans"/>
              <a:cs typeface="Noto Sans"/>
            </a:endParaRPr>
          </a:p>
        </p:txBody>
      </p:sp>
    </p:spTree>
    <p:extLst>
      <p:ext uri="{BB962C8B-B14F-4D97-AF65-F5344CB8AC3E}">
        <p14:creationId xmlns:p14="http://schemas.microsoft.com/office/powerpoint/2010/main" val="17525581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1946509" y="-1715600"/>
            <a:ext cx="6645676" cy="10335494"/>
          </a:xfrm>
          <a:prstGeom prst="rect">
            <a:avLst/>
          </a:prstGeom>
        </p:spPr>
      </p:pic>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16650" y="309185"/>
            <a:ext cx="1618015" cy="1510379"/>
          </a:xfrm>
          <a:prstGeom prst="rect">
            <a:avLst/>
          </a:prstGeom>
        </p:spPr>
      </p:pic>
      <p:pic>
        <p:nvPicPr>
          <p:cNvPr id="14" name="Picture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631055" y="4046910"/>
            <a:ext cx="1146676" cy="2607889"/>
          </a:xfrm>
          <a:prstGeom prst="rect">
            <a:avLst/>
          </a:prstGeom>
        </p:spPr>
      </p:pic>
      <p:sp>
        <p:nvSpPr>
          <p:cNvPr id="3" name="TextBox 2"/>
          <p:cNvSpPr txBox="1"/>
          <p:nvPr/>
        </p:nvSpPr>
        <p:spPr>
          <a:xfrm>
            <a:off x="1686560" y="1468582"/>
            <a:ext cx="8158479" cy="1569660"/>
          </a:xfrm>
          <a:prstGeom prst="rect">
            <a:avLst/>
          </a:prstGeom>
          <a:noFill/>
        </p:spPr>
        <p:txBody>
          <a:bodyPr wrap="square" lIns="91440" tIns="45720" rIns="91440" bIns="45720" rtlCol="0" anchor="t">
            <a:spAutoFit/>
          </a:bodyPr>
          <a:lstStyle/>
          <a:p>
            <a:r>
              <a:rPr lang="hu-HU" sz="4400" b="1" dirty="0">
                <a:solidFill>
                  <a:srgbClr val="9E007E"/>
                </a:solidFill>
                <a:latin typeface="Arial" panose="020B0604020202020204" pitchFamily="34" charset="0"/>
                <a:cs typeface="Arial" panose="020B0604020202020204" pitchFamily="34" charset="0"/>
              </a:rPr>
              <a:t>STARTER</a:t>
            </a:r>
            <a:endParaRPr lang="en-US" sz="4400" b="1" dirty="0">
              <a:solidFill>
                <a:srgbClr val="9E007E"/>
              </a:solidFill>
              <a:latin typeface="Arial" panose="020B0604020202020204" pitchFamily="34" charset="0"/>
              <a:cs typeface="Arial" panose="020B0604020202020204" pitchFamily="34" charset="0"/>
            </a:endParaRPr>
          </a:p>
          <a:p>
            <a:endParaRPr lang="hu-HU" sz="2400" dirty="0">
              <a:latin typeface="Bobby Jones Soft Regular" pitchFamily="50" charset="0"/>
            </a:endParaRPr>
          </a:p>
          <a:p>
            <a:r>
              <a:rPr lang="en-GB" sz="2800" dirty="0">
                <a:solidFill>
                  <a:srgbClr val="0076A8"/>
                </a:solidFill>
                <a:latin typeface="Arial" panose="020B0604020202020204" pitchFamily="34" charset="0"/>
                <a:ea typeface="Noto Sans"/>
                <a:cs typeface="Arial" panose="020B0604020202020204" pitchFamily="34" charset="0"/>
              </a:rPr>
              <a:t>Match the picture with the keyword!</a:t>
            </a:r>
          </a:p>
        </p:txBody>
      </p:sp>
    </p:spTree>
    <p:extLst>
      <p:ext uri="{BB962C8B-B14F-4D97-AF65-F5344CB8AC3E}">
        <p14:creationId xmlns:p14="http://schemas.microsoft.com/office/powerpoint/2010/main" val="12826348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1946509" y="-1715600"/>
            <a:ext cx="6645676" cy="10335494"/>
          </a:xfrm>
          <a:prstGeom prst="rect">
            <a:avLst/>
          </a:prstGeom>
        </p:spPr>
      </p:pic>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16650" y="309185"/>
            <a:ext cx="1618015" cy="1510379"/>
          </a:xfrm>
          <a:prstGeom prst="rect">
            <a:avLst/>
          </a:prstGeom>
        </p:spPr>
      </p:pic>
      <p:pic>
        <p:nvPicPr>
          <p:cNvPr id="14" name="Picture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631055" y="4046910"/>
            <a:ext cx="1146676" cy="2607889"/>
          </a:xfrm>
          <a:prstGeom prst="rect">
            <a:avLst/>
          </a:prstGeom>
        </p:spPr>
      </p:pic>
      <p:sp>
        <p:nvSpPr>
          <p:cNvPr id="3" name="TextBox 2"/>
          <p:cNvSpPr txBox="1"/>
          <p:nvPr/>
        </p:nvSpPr>
        <p:spPr>
          <a:xfrm>
            <a:off x="1371600" y="1819564"/>
            <a:ext cx="8473439" cy="3262432"/>
          </a:xfrm>
          <a:prstGeom prst="rect">
            <a:avLst/>
          </a:prstGeom>
          <a:noFill/>
        </p:spPr>
        <p:txBody>
          <a:bodyPr wrap="square" lIns="91440" tIns="45720" rIns="91440" bIns="45720" rtlCol="0" anchor="t">
            <a:spAutoFit/>
          </a:bodyPr>
          <a:lstStyle/>
          <a:p>
            <a:r>
              <a:rPr lang="en-GB" sz="4400" b="1" dirty="0">
                <a:solidFill>
                  <a:srgbClr val="9E007E"/>
                </a:solidFill>
                <a:latin typeface="Arial" panose="020B0604020202020204" pitchFamily="34" charset="0"/>
                <a:cs typeface="Arial" panose="020B0604020202020204" pitchFamily="34" charset="0"/>
              </a:rPr>
              <a:t>WHAT IS THE WATER CYCLE?</a:t>
            </a:r>
          </a:p>
          <a:p>
            <a:endParaRPr lang="en-GB" dirty="0">
              <a:latin typeface="Bobby Jones Soft Regular" pitchFamily="50" charset="0"/>
            </a:endParaRPr>
          </a:p>
          <a:p>
            <a:pPr marL="285750" indent="-285750">
              <a:buFont typeface="Arial" panose="020B0604020202020204" pitchFamily="34" charset="0"/>
              <a:buChar char="•"/>
            </a:pPr>
            <a:endParaRPr lang="en-GB" sz="2400" dirty="0">
              <a:latin typeface="Noto Sans" panose="020B0502040504020204" pitchFamily="34" charset="0"/>
              <a:ea typeface="Noto Sans" panose="020B0502040504020204" pitchFamily="34" charset="0"/>
              <a:cs typeface="Noto Sans" panose="020B0502040504020204" pitchFamily="34" charset="0"/>
            </a:endParaRPr>
          </a:p>
          <a:p>
            <a:pPr marL="285750" indent="-285750">
              <a:buFont typeface="Arial" panose="020B0604020202020204" pitchFamily="34" charset="0"/>
              <a:buChar char="•"/>
            </a:pPr>
            <a:r>
              <a:rPr lang="en-GB" sz="2400" dirty="0">
                <a:solidFill>
                  <a:srgbClr val="0076A8"/>
                </a:solidFill>
                <a:latin typeface="Arial" panose="020B0604020202020204" pitchFamily="34" charset="0"/>
                <a:ea typeface="Noto Sans"/>
                <a:cs typeface="Arial" panose="020B0604020202020204" pitchFamily="34" charset="0"/>
              </a:rPr>
              <a:t>All of our water moves continuously and is recycled over and over again. </a:t>
            </a:r>
          </a:p>
          <a:p>
            <a:pPr marL="285750" indent="-285750">
              <a:buFont typeface="Arial" panose="020B0604020202020204" pitchFamily="34" charset="0"/>
              <a:buChar char="•"/>
            </a:pPr>
            <a:r>
              <a:rPr lang="en-GB" sz="2400" dirty="0">
                <a:solidFill>
                  <a:srgbClr val="0076A8"/>
                </a:solidFill>
                <a:latin typeface="Arial" panose="020B0604020202020204" pitchFamily="34" charset="0"/>
                <a:ea typeface="Noto Sans"/>
                <a:cs typeface="Arial" panose="020B0604020202020204" pitchFamily="34" charset="0"/>
              </a:rPr>
              <a:t>There are 4 main stages to the water cycle: Evaporation, condensation, precipitation and collection/run off.</a:t>
            </a:r>
          </a:p>
          <a:p>
            <a:pPr marL="285750" indent="-285750">
              <a:buFont typeface="Arial" panose="020B0604020202020204" pitchFamily="34" charset="0"/>
              <a:buChar char="•"/>
            </a:pPr>
            <a:r>
              <a:rPr lang="en-GB" sz="2400" dirty="0">
                <a:solidFill>
                  <a:srgbClr val="0076A8"/>
                </a:solidFill>
                <a:latin typeface="Arial" panose="020B0604020202020204" pitchFamily="34" charset="0"/>
                <a:ea typeface="Noto Sans"/>
                <a:cs typeface="Arial" panose="020B0604020202020204" pitchFamily="34" charset="0"/>
              </a:rPr>
              <a:t>Let’s draw these together!</a:t>
            </a:r>
          </a:p>
        </p:txBody>
      </p:sp>
    </p:spTree>
    <p:extLst>
      <p:ext uri="{BB962C8B-B14F-4D97-AF65-F5344CB8AC3E}">
        <p14:creationId xmlns:p14="http://schemas.microsoft.com/office/powerpoint/2010/main" val="2105505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1946509" y="-1715600"/>
            <a:ext cx="6645676" cy="10335494"/>
          </a:xfrm>
          <a:prstGeom prst="rect">
            <a:avLst/>
          </a:prstGeom>
        </p:spPr>
      </p:pic>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16650" y="309185"/>
            <a:ext cx="1618015" cy="1510379"/>
          </a:xfrm>
          <a:prstGeom prst="rect">
            <a:avLst/>
          </a:prstGeom>
        </p:spPr>
      </p:pic>
      <p:pic>
        <p:nvPicPr>
          <p:cNvPr id="14" name="Picture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631055" y="4046910"/>
            <a:ext cx="1146676" cy="2607889"/>
          </a:xfrm>
          <a:prstGeom prst="rect">
            <a:avLst/>
          </a:prstGeom>
        </p:spPr>
      </p:pic>
      <p:sp>
        <p:nvSpPr>
          <p:cNvPr id="3" name="TextBox 2"/>
          <p:cNvSpPr txBox="1"/>
          <p:nvPr/>
        </p:nvSpPr>
        <p:spPr>
          <a:xfrm>
            <a:off x="1233055" y="2682706"/>
            <a:ext cx="8778239" cy="769441"/>
          </a:xfrm>
          <a:prstGeom prst="rect">
            <a:avLst/>
          </a:prstGeom>
          <a:noFill/>
        </p:spPr>
        <p:txBody>
          <a:bodyPr wrap="square" lIns="91440" tIns="45720" rIns="91440" bIns="45720" rtlCol="0" anchor="t">
            <a:spAutoFit/>
          </a:bodyPr>
          <a:lstStyle/>
          <a:p>
            <a:r>
              <a:rPr lang="en-US" sz="4400" b="1" dirty="0">
                <a:solidFill>
                  <a:srgbClr val="9E007E"/>
                </a:solidFill>
                <a:latin typeface="Arial" panose="020B0604020202020204" pitchFamily="34" charset="0"/>
                <a:cs typeface="Arial" panose="020B0604020202020204" pitchFamily="34" charset="0"/>
              </a:rPr>
              <a:t>THE WATER CYCLE DIAGRAM</a:t>
            </a:r>
            <a:endParaRPr lang="en-GB" sz="4400" b="1" dirty="0">
              <a:solidFill>
                <a:srgbClr val="9E007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70625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1946509" y="-1715600"/>
            <a:ext cx="6645676" cy="10335494"/>
          </a:xfrm>
          <a:prstGeom prst="rect">
            <a:avLst/>
          </a:prstGeom>
        </p:spPr>
      </p:pic>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16650" y="309185"/>
            <a:ext cx="1618015" cy="1510379"/>
          </a:xfrm>
          <a:prstGeom prst="rect">
            <a:avLst/>
          </a:prstGeom>
        </p:spPr>
      </p:pic>
      <p:pic>
        <p:nvPicPr>
          <p:cNvPr id="14" name="Picture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631055" y="4046910"/>
            <a:ext cx="1146676" cy="2607889"/>
          </a:xfrm>
          <a:prstGeom prst="rect">
            <a:avLst/>
          </a:prstGeom>
        </p:spPr>
      </p:pic>
      <p:sp>
        <p:nvSpPr>
          <p:cNvPr id="3" name="TextBox 2"/>
          <p:cNvSpPr txBox="1"/>
          <p:nvPr/>
        </p:nvSpPr>
        <p:spPr>
          <a:xfrm>
            <a:off x="1686560" y="1468582"/>
            <a:ext cx="8158479" cy="2893100"/>
          </a:xfrm>
          <a:prstGeom prst="rect">
            <a:avLst/>
          </a:prstGeom>
          <a:noFill/>
        </p:spPr>
        <p:txBody>
          <a:bodyPr wrap="square" lIns="91440" tIns="45720" rIns="91440" bIns="45720" rtlCol="0" anchor="t">
            <a:spAutoFit/>
          </a:bodyPr>
          <a:lstStyle/>
          <a:p>
            <a:r>
              <a:rPr lang="en-US" sz="4400" b="1" dirty="0">
                <a:solidFill>
                  <a:srgbClr val="9E007E"/>
                </a:solidFill>
                <a:latin typeface="Arial" panose="020B0604020202020204" pitchFamily="34" charset="0"/>
                <a:cs typeface="Arial" panose="020B0604020202020204" pitchFamily="34" charset="0"/>
              </a:rPr>
              <a:t>ACTIVITY: WORKSHEET</a:t>
            </a:r>
          </a:p>
          <a:p>
            <a:endParaRPr lang="hu-HU" dirty="0">
              <a:latin typeface="Bobby Jones Soft Regular" pitchFamily="50" charset="0"/>
            </a:endParaRPr>
          </a:p>
          <a:p>
            <a:pPr marL="285750" indent="-285750">
              <a:buFont typeface="Arial" panose="020B0604020202020204" pitchFamily="34" charset="0"/>
              <a:buChar char="•"/>
            </a:pPr>
            <a:r>
              <a:rPr lang="en-GB" sz="2400" dirty="0">
                <a:solidFill>
                  <a:srgbClr val="0076A8"/>
                </a:solidFill>
                <a:latin typeface="Arial" panose="020B0604020202020204" pitchFamily="34" charset="0"/>
                <a:ea typeface="Noto Sans"/>
                <a:cs typeface="Arial" panose="020B0604020202020204" pitchFamily="34" charset="0"/>
              </a:rPr>
              <a:t>Check you have matched the keywords and images you used for your starter task correctly.</a:t>
            </a:r>
          </a:p>
          <a:p>
            <a:endParaRPr lang="en-GB" sz="2400" dirty="0">
              <a:solidFill>
                <a:srgbClr val="0076A8"/>
              </a:solidFill>
              <a:latin typeface="Arial" panose="020B0604020202020204" pitchFamily="34" charset="0"/>
              <a:ea typeface="Noto Sans"/>
              <a:cs typeface="Arial" panose="020B0604020202020204" pitchFamily="34" charset="0"/>
            </a:endParaRPr>
          </a:p>
          <a:p>
            <a:pPr marL="285750" indent="-285750">
              <a:buFont typeface="Arial" panose="020B0604020202020204" pitchFamily="34" charset="0"/>
              <a:buChar char="•"/>
            </a:pPr>
            <a:r>
              <a:rPr lang="en-GB" sz="2400" dirty="0">
                <a:solidFill>
                  <a:srgbClr val="0076A8"/>
                </a:solidFill>
                <a:latin typeface="Arial" panose="020B0604020202020204" pitchFamily="34" charset="0"/>
                <a:ea typeface="Noto Sans"/>
                <a:cs typeface="Arial" panose="020B0604020202020204" pitchFamily="34" charset="0"/>
              </a:rPr>
              <a:t>Then label the diagram of the water cycle. You can use the starter cards to help.</a:t>
            </a:r>
            <a:endParaRPr lang="en-GB" sz="2400" dirty="0">
              <a:latin typeface="Arial" panose="020B0604020202020204" pitchFamily="34" charset="0"/>
              <a:ea typeface="Noto Sans" panose="020B0502040504020204" pitchFamily="34" charset="0"/>
              <a:cs typeface="Arial" panose="020B0604020202020204" pitchFamily="34" charset="0"/>
            </a:endParaRPr>
          </a:p>
        </p:txBody>
      </p:sp>
    </p:spTree>
    <p:extLst>
      <p:ext uri="{BB962C8B-B14F-4D97-AF65-F5344CB8AC3E}">
        <p14:creationId xmlns:p14="http://schemas.microsoft.com/office/powerpoint/2010/main" val="39760817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1946509" y="-1715600"/>
            <a:ext cx="6645676" cy="10335494"/>
          </a:xfrm>
          <a:prstGeom prst="rect">
            <a:avLst/>
          </a:prstGeom>
        </p:spPr>
      </p:pic>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16650" y="309185"/>
            <a:ext cx="1618015" cy="1510379"/>
          </a:xfrm>
          <a:prstGeom prst="rect">
            <a:avLst/>
          </a:prstGeom>
        </p:spPr>
      </p:pic>
      <p:pic>
        <p:nvPicPr>
          <p:cNvPr id="14" name="Picture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631055" y="4046910"/>
            <a:ext cx="1146676" cy="2607889"/>
          </a:xfrm>
          <a:prstGeom prst="rect">
            <a:avLst/>
          </a:prstGeom>
        </p:spPr>
      </p:pic>
      <p:sp>
        <p:nvSpPr>
          <p:cNvPr id="3" name="TextBox 2"/>
          <p:cNvSpPr txBox="1"/>
          <p:nvPr/>
        </p:nvSpPr>
        <p:spPr>
          <a:xfrm>
            <a:off x="1371600" y="1468582"/>
            <a:ext cx="8839200" cy="5386090"/>
          </a:xfrm>
          <a:prstGeom prst="rect">
            <a:avLst/>
          </a:prstGeom>
          <a:noFill/>
        </p:spPr>
        <p:txBody>
          <a:bodyPr wrap="square" lIns="91440" tIns="45720" rIns="91440" bIns="45720" rtlCol="0" anchor="t">
            <a:spAutoFit/>
          </a:bodyPr>
          <a:lstStyle/>
          <a:p>
            <a:r>
              <a:rPr lang="en-US" sz="4400" b="1" dirty="0">
                <a:solidFill>
                  <a:srgbClr val="9E007E"/>
                </a:solidFill>
                <a:latin typeface="Arial" panose="020B0604020202020204" pitchFamily="34" charset="0"/>
                <a:cs typeface="Arial" panose="020B0604020202020204" pitchFamily="34" charset="0"/>
              </a:rPr>
              <a:t>BUILD A MODEL WATER CYCLE </a:t>
            </a:r>
          </a:p>
          <a:p>
            <a:endParaRPr lang="hu-HU" sz="2000" dirty="0">
              <a:latin typeface="Bobby Jones Soft Regular" pitchFamily="50" charset="0"/>
            </a:endParaRPr>
          </a:p>
          <a:p>
            <a:r>
              <a:rPr lang="en-US" sz="2000" dirty="0">
                <a:solidFill>
                  <a:srgbClr val="0076A8"/>
                </a:solidFill>
                <a:latin typeface="Arial" panose="020B0604020202020204" pitchFamily="34" charset="0"/>
                <a:cs typeface="Arial" panose="020B0604020202020204" pitchFamily="34" charset="0"/>
              </a:rPr>
              <a:t>Instructions: </a:t>
            </a:r>
          </a:p>
          <a:p>
            <a:pPr marL="342900" lvl="0" indent="-342900">
              <a:buFont typeface="+mj-lt"/>
              <a:buAutoNum type="arabicPeriod"/>
            </a:pPr>
            <a:r>
              <a:rPr lang="en-US" sz="2000" dirty="0">
                <a:solidFill>
                  <a:srgbClr val="0076A8"/>
                </a:solidFill>
                <a:latin typeface="Arial" panose="020B0604020202020204" pitchFamily="34" charset="0"/>
                <a:cs typeface="Arial" panose="020B0604020202020204" pitchFamily="34" charset="0"/>
              </a:rPr>
              <a:t>Ensure that the plastic jar is clean and dry. </a:t>
            </a:r>
          </a:p>
          <a:p>
            <a:pPr marL="342900" lvl="0" indent="-342900">
              <a:buFont typeface="+mj-lt"/>
              <a:buAutoNum type="arabicPeriod"/>
            </a:pPr>
            <a:r>
              <a:rPr lang="en-US" sz="2000" dirty="0">
                <a:solidFill>
                  <a:srgbClr val="0076A8"/>
                </a:solidFill>
                <a:latin typeface="Arial" panose="020B0604020202020204" pitchFamily="34" charset="0"/>
                <a:cs typeface="Arial" panose="020B0604020202020204" pitchFamily="34" charset="0"/>
              </a:rPr>
              <a:t>Add a layer of soil to the bottom of the jar. The layer should be about 2 cm deep.</a:t>
            </a:r>
          </a:p>
          <a:p>
            <a:pPr marL="342900" lvl="0" indent="-342900">
              <a:buFont typeface="+mj-lt"/>
              <a:buAutoNum type="arabicPeriod"/>
            </a:pPr>
            <a:r>
              <a:rPr lang="en-US" sz="2000" dirty="0">
                <a:solidFill>
                  <a:srgbClr val="0076A8"/>
                </a:solidFill>
                <a:latin typeface="Arial" panose="020B0604020202020204" pitchFamily="34" charset="0"/>
                <a:cs typeface="Arial" panose="020B0604020202020204" pitchFamily="34" charset="0"/>
              </a:rPr>
              <a:t>Sprinkle about half a teaspoon of birdseed over the soil.</a:t>
            </a:r>
          </a:p>
          <a:p>
            <a:pPr marL="342900" lvl="0" indent="-342900">
              <a:buFont typeface="+mj-lt"/>
              <a:buAutoNum type="arabicPeriod"/>
            </a:pPr>
            <a:r>
              <a:rPr lang="en-US" sz="2000" dirty="0">
                <a:solidFill>
                  <a:srgbClr val="0076A8"/>
                </a:solidFill>
                <a:latin typeface="Arial" panose="020B0604020202020204" pitchFamily="34" charset="0"/>
                <a:cs typeface="Arial" panose="020B0604020202020204" pitchFamily="34" charset="0"/>
              </a:rPr>
              <a:t>Cover the bird seed with another layer of soil that is also about 2 cm deep.</a:t>
            </a:r>
          </a:p>
          <a:p>
            <a:pPr marL="342900" lvl="0" indent="-342900">
              <a:buFont typeface="+mj-lt"/>
              <a:buAutoNum type="arabicPeriod"/>
            </a:pPr>
            <a:r>
              <a:rPr lang="en-US" sz="2000" dirty="0">
                <a:solidFill>
                  <a:srgbClr val="0076A8"/>
                </a:solidFill>
                <a:latin typeface="Arial" panose="020B0604020202020204" pitchFamily="34" charset="0"/>
                <a:cs typeface="Arial" panose="020B0604020202020204" pitchFamily="34" charset="0"/>
              </a:rPr>
              <a:t>Measure 60 ml of water using the measuring cup. Slowly pour this over </a:t>
            </a:r>
            <a:br>
              <a:rPr lang="en-US" sz="2000" dirty="0">
                <a:solidFill>
                  <a:srgbClr val="0076A8"/>
                </a:solidFill>
                <a:latin typeface="Arial" panose="020B0604020202020204" pitchFamily="34" charset="0"/>
                <a:cs typeface="Arial" panose="020B0604020202020204" pitchFamily="34" charset="0"/>
              </a:rPr>
            </a:br>
            <a:r>
              <a:rPr lang="en-US" sz="2000" dirty="0">
                <a:solidFill>
                  <a:srgbClr val="0076A8"/>
                </a:solidFill>
                <a:latin typeface="Arial" panose="020B0604020202020204" pitchFamily="34" charset="0"/>
                <a:cs typeface="Arial" panose="020B0604020202020204" pitchFamily="34" charset="0"/>
              </a:rPr>
              <a:t>the soil. Make sure the water is poured evenly over the soil’s surface.</a:t>
            </a:r>
          </a:p>
          <a:p>
            <a:pPr marL="342900" lvl="0" indent="-342900">
              <a:buFont typeface="+mj-lt"/>
              <a:buAutoNum type="arabicPeriod"/>
            </a:pPr>
            <a:r>
              <a:rPr lang="en-US" sz="2000" dirty="0">
                <a:solidFill>
                  <a:srgbClr val="0076A8"/>
                </a:solidFill>
                <a:latin typeface="Arial" panose="020B0604020202020204" pitchFamily="34" charset="0"/>
                <a:cs typeface="Arial" panose="020B0604020202020204" pitchFamily="34" charset="0"/>
              </a:rPr>
              <a:t>Cover the top of the jar with cling film or plastic and secure it with a rubber band.</a:t>
            </a:r>
          </a:p>
          <a:p>
            <a:pPr marL="342900" indent="-342900">
              <a:buFont typeface="+mj-lt"/>
              <a:buAutoNum type="arabicPeriod"/>
            </a:pPr>
            <a:r>
              <a:rPr lang="en-US" sz="2000" dirty="0">
                <a:solidFill>
                  <a:srgbClr val="0076A8"/>
                </a:solidFill>
                <a:latin typeface="Arial" panose="020B0604020202020204" pitchFamily="34" charset="0"/>
                <a:cs typeface="Arial" panose="020B0604020202020204" pitchFamily="34" charset="0"/>
              </a:rPr>
              <a:t>Place the jars on a window sill or other place where it can remain in direct sunlight. </a:t>
            </a:r>
          </a:p>
          <a:p>
            <a:pPr marL="342900" lvl="0" indent="-342900">
              <a:buFont typeface="+mj-lt"/>
              <a:buAutoNum type="arabicPeriod"/>
            </a:pPr>
            <a:endParaRPr lang="hu-HU" sz="2000" dirty="0">
              <a:solidFill>
                <a:srgbClr val="0076A8"/>
              </a:solidFill>
              <a:latin typeface="Noto Sans" panose="020B0502040504020204" pitchFamily="34" charset="0"/>
              <a:ea typeface="Noto Sans" panose="020B0502040504020204" pitchFamily="34" charset="0"/>
              <a:cs typeface="Noto Sans" panose="020B0502040504020204" pitchFamily="34" charset="0"/>
            </a:endParaRPr>
          </a:p>
        </p:txBody>
      </p:sp>
    </p:spTree>
    <p:extLst>
      <p:ext uri="{BB962C8B-B14F-4D97-AF65-F5344CB8AC3E}">
        <p14:creationId xmlns:p14="http://schemas.microsoft.com/office/powerpoint/2010/main" val="525841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1946509" y="-1715600"/>
            <a:ext cx="6645676" cy="10335494"/>
          </a:xfrm>
          <a:prstGeom prst="rect">
            <a:avLst/>
          </a:prstGeom>
        </p:spPr>
      </p:pic>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16650" y="309185"/>
            <a:ext cx="1618015" cy="1510379"/>
          </a:xfrm>
          <a:prstGeom prst="rect">
            <a:avLst/>
          </a:prstGeom>
        </p:spPr>
      </p:pic>
      <p:pic>
        <p:nvPicPr>
          <p:cNvPr id="14" name="Picture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631055" y="4046910"/>
            <a:ext cx="1146676" cy="2607889"/>
          </a:xfrm>
          <a:prstGeom prst="rect">
            <a:avLst/>
          </a:prstGeom>
        </p:spPr>
      </p:pic>
      <p:sp>
        <p:nvSpPr>
          <p:cNvPr id="3" name="TextBox 2"/>
          <p:cNvSpPr txBox="1"/>
          <p:nvPr/>
        </p:nvSpPr>
        <p:spPr>
          <a:xfrm>
            <a:off x="1746195" y="2671217"/>
            <a:ext cx="8158479" cy="1723549"/>
          </a:xfrm>
          <a:prstGeom prst="rect">
            <a:avLst/>
          </a:prstGeom>
          <a:noFill/>
        </p:spPr>
        <p:txBody>
          <a:bodyPr wrap="square" lIns="91440" tIns="45720" rIns="91440" bIns="45720" rtlCol="0" anchor="t">
            <a:spAutoFit/>
          </a:bodyPr>
          <a:lstStyle/>
          <a:p>
            <a:r>
              <a:rPr lang="en-US" sz="4400" b="1" dirty="0">
                <a:solidFill>
                  <a:srgbClr val="9E007E"/>
                </a:solidFill>
                <a:latin typeface="Arial" panose="020B0604020202020204" pitchFamily="34" charset="0"/>
                <a:cs typeface="Arial" panose="020B0604020202020204" pitchFamily="34" charset="0"/>
              </a:rPr>
              <a:t>MAKING A DRAMA OF THE WATER CYCLE </a:t>
            </a:r>
            <a:endParaRPr lang="hu-HU" sz="4400" b="1" dirty="0">
              <a:solidFill>
                <a:srgbClr val="9E007E"/>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dirty="0">
              <a:latin typeface="Noto Sans" panose="020B0502040504020204" pitchFamily="34" charset="0"/>
              <a:ea typeface="Noto Sans" panose="020B0502040504020204" pitchFamily="34" charset="0"/>
              <a:cs typeface="Noto Sans" panose="020B0502040504020204" pitchFamily="34" charset="0"/>
            </a:endParaRPr>
          </a:p>
        </p:txBody>
      </p:sp>
    </p:spTree>
    <p:extLst>
      <p:ext uri="{BB962C8B-B14F-4D97-AF65-F5344CB8AC3E}">
        <p14:creationId xmlns:p14="http://schemas.microsoft.com/office/powerpoint/2010/main" val="32565029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1946509" y="-1715600"/>
            <a:ext cx="6645676" cy="10335494"/>
          </a:xfrm>
          <a:prstGeom prst="rect">
            <a:avLst/>
          </a:prstGeom>
        </p:spPr>
      </p:pic>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16650" y="309185"/>
            <a:ext cx="1618015" cy="1510379"/>
          </a:xfrm>
          <a:prstGeom prst="rect">
            <a:avLst/>
          </a:prstGeom>
        </p:spPr>
      </p:pic>
      <p:pic>
        <p:nvPicPr>
          <p:cNvPr id="14" name="Picture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631055" y="4046910"/>
            <a:ext cx="1146676" cy="2607889"/>
          </a:xfrm>
          <a:prstGeom prst="rect">
            <a:avLst/>
          </a:prstGeom>
        </p:spPr>
      </p:pic>
      <p:sp>
        <p:nvSpPr>
          <p:cNvPr id="3" name="TextBox 2"/>
          <p:cNvSpPr txBox="1"/>
          <p:nvPr/>
        </p:nvSpPr>
        <p:spPr>
          <a:xfrm>
            <a:off x="1726316" y="2367171"/>
            <a:ext cx="8158479" cy="2123658"/>
          </a:xfrm>
          <a:prstGeom prst="rect">
            <a:avLst/>
          </a:prstGeom>
          <a:noFill/>
        </p:spPr>
        <p:txBody>
          <a:bodyPr wrap="square" lIns="91440" tIns="45720" rIns="91440" bIns="45720" rtlCol="0" anchor="t">
            <a:spAutoFit/>
          </a:bodyPr>
          <a:lstStyle/>
          <a:p>
            <a:r>
              <a:rPr lang="en-US" sz="4400" b="1" dirty="0">
                <a:solidFill>
                  <a:srgbClr val="9E007E"/>
                </a:solidFill>
                <a:latin typeface="Arial" panose="020B0604020202020204" pitchFamily="34" charset="0"/>
                <a:cs typeface="Arial" panose="020B0604020202020204" pitchFamily="34" charset="0"/>
              </a:rPr>
              <a:t>PLENARY</a:t>
            </a:r>
          </a:p>
          <a:p>
            <a:endParaRPr lang="en-US" sz="2400" dirty="0">
              <a:solidFill>
                <a:srgbClr val="0076A8"/>
              </a:solidFill>
            </a:endParaRPr>
          </a:p>
          <a:p>
            <a:pPr marL="342900" indent="-342900">
              <a:buFont typeface="Arial" panose="020B0604020202020204" pitchFamily="34" charset="0"/>
              <a:buChar char="•"/>
            </a:pPr>
            <a:r>
              <a:rPr lang="en-US" sz="3200" dirty="0">
                <a:solidFill>
                  <a:srgbClr val="0076A8"/>
                </a:solidFill>
                <a:latin typeface="Arial" panose="020B0604020202020204" pitchFamily="34" charset="0"/>
                <a:cs typeface="Arial" panose="020B0604020202020204" pitchFamily="34" charset="0"/>
              </a:rPr>
              <a:t>Complete the quiz sheet!</a:t>
            </a:r>
            <a:endParaRPr lang="en-US" sz="3200" dirty="0">
              <a:solidFill>
                <a:srgbClr val="C63527"/>
              </a:solidFill>
              <a:latin typeface="Arial" panose="020B0604020202020204" pitchFamily="34" charset="0"/>
              <a:ea typeface="Noto Sans" panose="020B0502040504020204" pitchFamily="34" charset="0"/>
              <a:cs typeface="Arial" panose="020B0604020202020204" pitchFamily="34" charset="0"/>
            </a:endParaRPr>
          </a:p>
          <a:p>
            <a:endParaRPr lang="en-GB" sz="2800" dirty="0">
              <a:latin typeface="Noto Sans" panose="020B0502040504020204" pitchFamily="34" charset="0"/>
              <a:ea typeface="Noto Sans" panose="020B0502040504020204" pitchFamily="34" charset="0"/>
              <a:cs typeface="Noto Sans" panose="020B0502040504020204" pitchFamily="34" charset="0"/>
            </a:endParaRPr>
          </a:p>
        </p:txBody>
      </p:sp>
    </p:spTree>
    <p:extLst>
      <p:ext uri="{BB962C8B-B14F-4D97-AF65-F5344CB8AC3E}">
        <p14:creationId xmlns:p14="http://schemas.microsoft.com/office/powerpoint/2010/main" val="18416356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3eab6b12-edd5-4864-9408-5faaf90a7998">
      <UserInfo>
        <DisplayName>Becca Barker</DisplayName>
        <AccountId>195</AccountId>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E2945A7422AA747AEE6E293B774F344" ma:contentTypeVersion="12" ma:contentTypeDescription="Create a new document." ma:contentTypeScope="" ma:versionID="d8c00f9d386dbff7b719749225972011">
  <xsd:schema xmlns:xsd="http://www.w3.org/2001/XMLSchema" xmlns:xs="http://www.w3.org/2001/XMLSchema" xmlns:p="http://schemas.microsoft.com/office/2006/metadata/properties" xmlns:ns2="9f5cbae5-9456-4e26-b9c3-8783ea40f1c2" xmlns:ns3="3eab6b12-edd5-4864-9408-5faaf90a7998" targetNamespace="http://schemas.microsoft.com/office/2006/metadata/properties" ma:root="true" ma:fieldsID="41cb8d73c9a34e477bb60387f1b9efcd" ns2:_="" ns3:_="">
    <xsd:import namespace="9f5cbae5-9456-4e26-b9c3-8783ea40f1c2"/>
    <xsd:import namespace="3eab6b12-edd5-4864-9408-5faaf90a7998"/>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Location"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f5cbae5-9456-4e26-b9c3-8783ea40f1c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eab6b12-edd5-4864-9408-5faaf90a7998"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E9B9263-F351-4AF8-9BF1-567C6868280F}">
  <ds:schemaRefs>
    <ds:schemaRef ds:uri="http://purl.org/dc/dcmitype/"/>
    <ds:schemaRef ds:uri="http://purl.org/dc/elements/1.1/"/>
    <ds:schemaRef ds:uri="http://www.w3.org/XML/1998/namespace"/>
    <ds:schemaRef ds:uri="http://schemas.openxmlformats.org/package/2006/metadata/core-properties"/>
    <ds:schemaRef ds:uri="http://schemas.microsoft.com/office/2006/metadata/properties"/>
    <ds:schemaRef ds:uri="http://schemas.microsoft.com/office/2006/documentManagement/types"/>
    <ds:schemaRef ds:uri="http://purl.org/dc/terms/"/>
    <ds:schemaRef ds:uri="http://schemas.microsoft.com/office/infopath/2007/PartnerControls"/>
    <ds:schemaRef ds:uri="3eab6b12-edd5-4864-9408-5faaf90a7998"/>
    <ds:schemaRef ds:uri="9f5cbae5-9456-4e26-b9c3-8783ea40f1c2"/>
  </ds:schemaRefs>
</ds:datastoreItem>
</file>

<file path=customXml/itemProps2.xml><?xml version="1.0" encoding="utf-8"?>
<ds:datastoreItem xmlns:ds="http://schemas.openxmlformats.org/officeDocument/2006/customXml" ds:itemID="{B2E5A6BF-9AC5-4183-AF0A-8D18D7B34A5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f5cbae5-9456-4e26-b9c3-8783ea40f1c2"/>
    <ds:schemaRef ds:uri="3eab6b12-edd5-4864-9408-5faaf90a799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952FCF2-6037-400A-A149-53A03E9FE69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1685</TotalTime>
  <Words>1016</Words>
  <Application>Microsoft Office PowerPoint</Application>
  <PresentationFormat>Widescreen</PresentationFormat>
  <Paragraphs>104</Paragraphs>
  <Slides>10</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Bobby Jones Soft Regular</vt:lpstr>
      <vt:lpstr>Calibri</vt:lpstr>
      <vt:lpstr>Calibri Light</vt:lpstr>
      <vt:lpstr>Noto Sans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WaterAid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Judit Palotai</dc:creator>
  <cp:lastModifiedBy>Judit Palotai</cp:lastModifiedBy>
  <cp:revision>172</cp:revision>
  <dcterms:created xsi:type="dcterms:W3CDTF">2021-11-11T14:51:11Z</dcterms:created>
  <dcterms:modified xsi:type="dcterms:W3CDTF">2022-04-14T14:05:04Z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0x0101004E2945A7422AA747AEE6E293B774F344</vt:lpwstr>
  </property>
</Properties>
</file>